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76"/>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2" r:id="rId58"/>
    <p:sldId id="311"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1.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39956C-1727-44B4-AC11-69081DDDEDF8}" type="datetimeFigureOut">
              <a:rPr lang="en-US" smtClean="0"/>
              <a:t>3/15/2013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A500F7-EE76-48C8-9A19-4444F2A51A5D}" type="slidenum">
              <a:rPr lang="en-US" smtClean="0"/>
              <a:t>‹#›</a:t>
            </a:fld>
            <a:endParaRPr lang="en-US"/>
          </a:p>
        </p:txBody>
      </p:sp>
    </p:spTree>
    <p:extLst>
      <p:ext uri="{BB962C8B-B14F-4D97-AF65-F5344CB8AC3E}">
        <p14:creationId xmlns:p14="http://schemas.microsoft.com/office/powerpoint/2010/main" val="1585740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Trebuchet MS" pitchFamily="34" charset="0"/>
              </a:rPr>
            </a:br>
            <a:r>
              <a:rPr lang="en-US" sz="500" dirty="0" smtClean="0">
                <a:solidFill>
                  <a:srgbClr val="000000"/>
                </a:solidFill>
                <a:latin typeface="Trebuchet MS" pitchFamily="34" charset="0"/>
              </a:rPr>
              <a:t>MICROSOFT MAKES NO WARRANTIES, EXPRESS, IMPLIED OR STATUTORY, AS TO THE INFORMATION IN THIS PRESENTATION.</a:t>
            </a:r>
          </a:p>
          <a:p>
            <a:endParaRPr lang="en-US" sz="500" dirty="0">
              <a:latin typeface="Trebuchet MS"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3/15/2013 1:56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Trebuchet MS"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Trebuchet MS"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Trebuchet MS" pitchFamily="34" charset="0"/>
              </a:rPr>
            </a:br>
            <a:r>
              <a:rPr lang="en-US" dirty="0" smtClean="0">
                <a:solidFill>
                  <a:srgbClr val="000000"/>
                </a:solidFill>
                <a:latin typeface="Trebuchet MS" pitchFamily="34" charset="0"/>
              </a:rPr>
              <a:t>MICROSOFT MAKES NO WARRANTIES, EXPRESS, IMPLIED OR STATUTORY, AS TO THE INFORMATION IN THIS PRESENTATION.</a:t>
            </a:r>
          </a:p>
          <a:p>
            <a:endParaRPr lang="en-US" dirty="0">
              <a:latin typeface="Trebuchet MS"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pic>
        <p:nvPicPr>
          <p:cNvPr id="5" name="Picture 4" descr="white bar"/>
          <p:cNvPicPr>
            <a:picLocks noChangeAspect="1" noChangeArrowheads="1"/>
          </p:cNvPicPr>
          <p:nvPr userDrawn="1"/>
        </p:nvPicPr>
        <p:blipFill>
          <a:blip r:embed="rId2"/>
          <a:srcRect/>
          <a:stretch>
            <a:fillRect/>
          </a:stretch>
        </p:blipFill>
        <p:spPr bwMode="auto">
          <a:xfrm>
            <a:off x="0" y="2355850"/>
            <a:ext cx="7623810" cy="1623060"/>
          </a:xfrm>
          <a:prstGeom prst="rect">
            <a:avLst/>
          </a:prstGeom>
          <a:noFill/>
        </p:spPr>
      </p:pic>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vert="horz" lIns="0" tIns="0" rIns="0" bIns="0" rtlCol="0" anchor="t" anchorCtr="0">
            <a:noAutofit/>
            <a:scene3d>
              <a:camera prst="orthographicFront"/>
              <a:lightRig rig="flat" dir="t"/>
            </a:scene3d>
            <a:sp3d extrusionH="88900" contourW="2540">
              <a:bevelT w="38100" h="31750"/>
              <a:contourClr>
                <a:srgbClr val="F4A234"/>
              </a:contourClr>
            </a:sp3d>
          </a:bodyPr>
          <a:lstStyle>
            <a:lvl1pPr marL="0" indent="0" algn="l" defTabSz="914363" rtl="0" eaLnBrk="1" latinLnBrk="0" hangingPunct="1">
              <a:lnSpc>
                <a:spcPct val="90000"/>
              </a:lnSpc>
              <a:spcBef>
                <a:spcPct val="20000"/>
              </a:spcBef>
              <a:buFont typeface="Arial" pitchFamily="34" charset="0"/>
              <a:buNone/>
              <a:defRPr lang="en-US" sz="10000" b="0" i="1" kern="1200" baseline="0" dirty="0" smtClean="0">
                <a:ln>
                  <a:solidFill>
                    <a:schemeClr val="tx1">
                      <a:alpha val="21000"/>
                    </a:schemeClr>
                  </a:solidFill>
                </a:ln>
                <a:gradFill>
                  <a:gsLst>
                    <a:gs pos="6000">
                      <a:schemeClr val="accent4">
                        <a:lumMod val="75000"/>
                      </a:schemeClr>
                    </a:gs>
                    <a:gs pos="50000">
                      <a:schemeClr val="accent4">
                        <a:lumMod val="50000"/>
                      </a:schemeClr>
                    </a:gs>
                    <a:gs pos="100000">
                      <a:schemeClr val="bg2">
                        <a:lumMod val="85000"/>
                        <a:lumOff val="15000"/>
                      </a:schemeClr>
                    </a:gs>
                  </a:gsLst>
                  <a:lin ang="5400000" scaled="0"/>
                </a:gradFill>
                <a:effectLst>
                  <a:outerShdw blurRad="139700" dir="16200000" rotWithShape="0">
                    <a:schemeClr val="tx1">
                      <a:alpha val="34000"/>
                    </a:schemeClr>
                  </a:outerShdw>
                </a:effectLst>
                <a:latin typeface="+mn-lt"/>
                <a:ea typeface="+mn-ea"/>
                <a:cs typeface="Arial" pitchFamily="34" charset="0"/>
              </a:defRPr>
            </a:lvl1pPr>
          </a:lstStyle>
          <a:p>
            <a:pPr lvl="0"/>
            <a:r>
              <a:rPr lang="en-US" dirty="0" smtClean="0"/>
              <a:t>click to…</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pic>
        <p:nvPicPr>
          <p:cNvPr id="5" name="Picture 4" descr="white bar"/>
          <p:cNvPicPr>
            <a:picLocks noChangeAspect="1" noChangeArrowheads="1"/>
          </p:cNvPicPr>
          <p:nvPr userDrawn="1"/>
        </p:nvPicPr>
        <p:blipFill>
          <a:blip r:embed="rId2"/>
          <a:srcRect/>
          <a:stretch>
            <a:fillRect/>
          </a:stretch>
        </p:blipFill>
        <p:spPr bwMode="auto">
          <a:xfrm>
            <a:off x="0" y="2355850"/>
            <a:ext cx="7623810" cy="1623060"/>
          </a:xfrm>
          <a:prstGeom prst="rect">
            <a:avLst/>
          </a:prstGeom>
          <a:noFill/>
        </p:spPr>
      </p:pic>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vert="horz" lIns="0" tIns="0" rIns="0" bIns="0" rtlCol="0" anchor="t" anchorCtr="0">
            <a:noAutofit/>
            <a:scene3d>
              <a:camera prst="orthographicFront"/>
              <a:lightRig rig="flat" dir="t"/>
            </a:scene3d>
            <a:sp3d extrusionH="88900" contourW="2540">
              <a:bevelT w="38100" h="31750"/>
              <a:contourClr>
                <a:srgbClr val="F4A234"/>
              </a:contourClr>
            </a:sp3d>
          </a:bodyPr>
          <a:lstStyle>
            <a:lvl1pPr marL="0" indent="0" algn="l" defTabSz="914363" rtl="0" eaLnBrk="1" latinLnBrk="0" hangingPunct="1">
              <a:lnSpc>
                <a:spcPct val="90000"/>
              </a:lnSpc>
              <a:spcBef>
                <a:spcPct val="20000"/>
              </a:spcBef>
              <a:buFont typeface="Arial" pitchFamily="34" charset="0"/>
              <a:buNone/>
              <a:defRPr lang="en-US" sz="10000" b="0" i="1" kern="1200" baseline="0" dirty="0" smtClean="0">
                <a:ln>
                  <a:solidFill>
                    <a:schemeClr val="tx1">
                      <a:alpha val="21000"/>
                    </a:schemeClr>
                  </a:solidFill>
                </a:ln>
                <a:gradFill>
                  <a:gsLst>
                    <a:gs pos="6000">
                      <a:schemeClr val="accent4">
                        <a:lumMod val="75000"/>
                      </a:schemeClr>
                    </a:gs>
                    <a:gs pos="50000">
                      <a:schemeClr val="accent4">
                        <a:lumMod val="50000"/>
                      </a:schemeClr>
                    </a:gs>
                    <a:gs pos="100000">
                      <a:schemeClr val="bg2">
                        <a:lumMod val="85000"/>
                        <a:lumOff val="15000"/>
                      </a:schemeClr>
                    </a:gs>
                  </a:gsLst>
                  <a:lin ang="5400000" scaled="0"/>
                </a:gradFill>
                <a:effectLst>
                  <a:outerShdw blurRad="139700" dir="16200000" rotWithShape="0">
                    <a:schemeClr val="tx1">
                      <a:alpha val="34000"/>
                    </a:schemeClr>
                  </a:outerShdw>
                </a:effectLst>
                <a:latin typeface="+mn-lt"/>
                <a:ea typeface="+mn-ea"/>
                <a:cs typeface="Arial" pitchFamily="34" charset="0"/>
              </a:defRPr>
            </a:lvl1pPr>
          </a:lstStyle>
          <a:p>
            <a:pPr lvl="0"/>
            <a:r>
              <a:rPr lang="en-US" dirty="0" smtClean="0"/>
              <a:t>click to…</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bottombar.png"/>
          <p:cNvPicPr>
            <a:picLocks noChangeAspect="1"/>
          </p:cNvPicPr>
          <p:nvPr/>
        </p:nvPicPr>
        <p:blipFill>
          <a:blip r:embed="rId15"/>
          <a:stretch>
            <a:fillRect/>
          </a:stretch>
        </p:blipFill>
        <p:spPr>
          <a:xfrm>
            <a:off x="0" y="6299337"/>
            <a:ext cx="9144000" cy="557076"/>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0" cap="none" spc="-150" dirty="0">
          <a:ln w="3175">
            <a:noFill/>
          </a:ln>
          <a:solidFill>
            <a:srgbClr val="005825"/>
          </a:solidFill>
          <a:effectLst/>
          <a:latin typeface="+mj-lt"/>
          <a:ea typeface="+mn-ea"/>
          <a:cs typeface="Arial" pitchFamily="34" charset="0"/>
        </a:defRPr>
      </a:lvl1pPr>
    </p:titleStyle>
    <p:bodyStyle>
      <a:lvl1pPr marL="396875" indent="-396875" algn="l" defTabSz="914363" rtl="0" eaLnBrk="1" latinLnBrk="0" hangingPunct="1">
        <a:lnSpc>
          <a:spcPct val="90000"/>
        </a:lnSpc>
        <a:spcBef>
          <a:spcPct val="20000"/>
        </a:spcBef>
        <a:buFontTx/>
        <a:buBlip>
          <a:blip r:embed="rId1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7"/>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7"/>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0" cap="none" spc="-150" dirty="0">
          <a:ln w="3175">
            <a:noFill/>
          </a:ln>
          <a:solidFill>
            <a:srgbClr val="005825"/>
          </a:solidFill>
          <a:effectLst/>
          <a:latin typeface="+mj-lt"/>
          <a:ea typeface="+mn-ea"/>
          <a:cs typeface="Arial" pitchFamily="34"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Supervisors’ Manual</a:t>
            </a:r>
            <a:endParaRPr lang="en-US" b="1"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2215991"/>
          </a:xfrm>
        </p:spPr>
        <p:txBody>
          <a:bodyPr/>
          <a:lstStyle/>
          <a:p>
            <a:pPr marL="0" lvl="0" indent="0">
              <a:buNone/>
            </a:pPr>
            <a:r>
              <a:rPr lang="en-PH" dirty="0"/>
              <a:t>The TS is the link between the provincial census supervisor and the enumerators in all matters pertaining to the census undertaking. The TS is responsible for a group of EAs. </a:t>
            </a:r>
            <a:r>
              <a:rPr lang="en-PH" dirty="0" err="1"/>
              <a:t>He/She</a:t>
            </a:r>
            <a:r>
              <a:rPr lang="en-PH" dirty="0"/>
              <a:t> directly supervises 10 enumerators assigned to these </a:t>
            </a:r>
            <a:r>
              <a:rPr lang="en-PH" dirty="0" smtClean="0"/>
              <a:t>EAs.</a:t>
            </a:r>
            <a:endParaRPr lang="en-PH" dirty="0"/>
          </a:p>
        </p:txBody>
      </p:sp>
    </p:spTree>
    <p:extLst>
      <p:ext uri="{BB962C8B-B14F-4D97-AF65-F5344CB8AC3E}">
        <p14:creationId xmlns:p14="http://schemas.microsoft.com/office/powerpoint/2010/main" val="2068883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5170646"/>
          </a:xfrm>
        </p:spPr>
        <p:txBody>
          <a:bodyPr/>
          <a:lstStyle/>
          <a:p>
            <a:pPr marL="0" indent="0">
              <a:buNone/>
            </a:pPr>
            <a:r>
              <a:rPr lang="en-PH" dirty="0"/>
              <a:t>Specifically, his/her duties and responsibilities are as follows.</a:t>
            </a:r>
          </a:p>
          <a:p>
            <a:pPr lvl="0"/>
            <a:r>
              <a:rPr lang="en-PH" dirty="0" smtClean="0"/>
              <a:t>To </a:t>
            </a:r>
            <a:r>
              <a:rPr lang="en-PH" dirty="0"/>
              <a:t>provide background information on the nature of the census undertakings;</a:t>
            </a:r>
          </a:p>
          <a:p>
            <a:pPr lvl="0"/>
            <a:r>
              <a:rPr lang="en-PH" dirty="0"/>
              <a:t>To coordinate with the Village Leader regarding the conduct of the NCAC 2013 (core module) in his/her village and let him/her certify the conduct of the census in his/her village;</a:t>
            </a:r>
          </a:p>
          <a:p>
            <a:r>
              <a:rPr lang="en-PH" dirty="0"/>
              <a:t>To establish fixed points along the imaginary boundaries of the EAs to ensure complete coverage of the listing and enumeration;</a:t>
            </a:r>
          </a:p>
        </p:txBody>
      </p:sp>
    </p:spTree>
    <p:extLst>
      <p:ext uri="{BB962C8B-B14F-4D97-AF65-F5344CB8AC3E}">
        <p14:creationId xmlns:p14="http://schemas.microsoft.com/office/powerpoint/2010/main" val="398628648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5269135"/>
          </a:xfrm>
        </p:spPr>
        <p:txBody>
          <a:bodyPr/>
          <a:lstStyle/>
          <a:p>
            <a:pPr marL="0" indent="0">
              <a:buNone/>
            </a:pPr>
            <a:r>
              <a:rPr lang="en-PH" dirty="0"/>
              <a:t>Specifically, his/her duties and responsibilities are as follows.</a:t>
            </a:r>
          </a:p>
          <a:p>
            <a:pPr lvl="0"/>
            <a:r>
              <a:rPr lang="en-PH" dirty="0"/>
              <a:t>To supervise closely the work of the ENs during the listing and enumeration of households through spot-checking and revisiting and re-interviewing the household enumerated;</a:t>
            </a:r>
          </a:p>
          <a:p>
            <a:r>
              <a:rPr lang="en-PH" dirty="0"/>
              <a:t>To verify the area coverage of the ENs</a:t>
            </a:r>
            <a:r>
              <a:rPr lang="en-PH" dirty="0" smtClean="0"/>
              <a:t>;</a:t>
            </a:r>
          </a:p>
          <a:p>
            <a:pPr lvl="0"/>
            <a:r>
              <a:rPr lang="en-PH" dirty="0"/>
              <a:t>To ensure that households with NCAC stickers are completely enumerated by the ENs;</a:t>
            </a:r>
          </a:p>
          <a:p>
            <a:r>
              <a:rPr lang="en-PH" dirty="0"/>
              <a:t>To help solve problems encountered by the ENs such as refusals, </a:t>
            </a:r>
            <a:r>
              <a:rPr lang="en-PH" dirty="0" err="1"/>
              <a:t>callbacks</a:t>
            </a:r>
            <a:r>
              <a:rPr lang="en-PH" dirty="0"/>
              <a:t>; etc.</a:t>
            </a:r>
          </a:p>
        </p:txBody>
      </p:sp>
    </p:spTree>
    <p:extLst>
      <p:ext uri="{BB962C8B-B14F-4D97-AF65-F5344CB8AC3E}">
        <p14:creationId xmlns:p14="http://schemas.microsoft.com/office/powerpoint/2010/main" val="33213937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4185761"/>
          </a:xfrm>
        </p:spPr>
        <p:txBody>
          <a:bodyPr/>
          <a:lstStyle/>
          <a:p>
            <a:pPr marL="0" indent="0">
              <a:buNone/>
            </a:pPr>
            <a:r>
              <a:rPr lang="en-PH" dirty="0"/>
              <a:t>Specifically, his/her duties and responsibilities are as follows.</a:t>
            </a:r>
          </a:p>
          <a:p>
            <a:pPr lvl="0"/>
            <a:r>
              <a:rPr lang="en-PH" dirty="0"/>
              <a:t>To recommend to the provincial/district census supervisors the replacement of ENs who are unable to perform their work satisfactorily or for some other reasons;</a:t>
            </a:r>
          </a:p>
          <a:p>
            <a:pPr lvl="0"/>
            <a:r>
              <a:rPr lang="en-PH" dirty="0"/>
              <a:t>To scrutinize the accomplished questionnaires submitted by the ENs to ensure its completeness and that the entries are legible</a:t>
            </a:r>
            <a:r>
              <a:rPr lang="en-PH" dirty="0" smtClean="0"/>
              <a:t>;</a:t>
            </a:r>
            <a:endParaRPr lang="en-PH" dirty="0"/>
          </a:p>
        </p:txBody>
      </p:sp>
    </p:spTree>
    <p:extLst>
      <p:ext uri="{BB962C8B-B14F-4D97-AF65-F5344CB8AC3E}">
        <p14:creationId xmlns:p14="http://schemas.microsoft.com/office/powerpoint/2010/main" val="34186677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4185761"/>
          </a:xfrm>
        </p:spPr>
        <p:txBody>
          <a:bodyPr/>
          <a:lstStyle/>
          <a:p>
            <a:pPr marL="0" indent="0">
              <a:buNone/>
            </a:pPr>
            <a:r>
              <a:rPr lang="en-PH" dirty="0"/>
              <a:t>Specifically, his/her duties and responsibilities are as follows.</a:t>
            </a:r>
          </a:p>
          <a:p>
            <a:pPr lvl="0"/>
            <a:r>
              <a:rPr lang="en-PH" dirty="0" smtClean="0"/>
              <a:t>To </a:t>
            </a:r>
            <a:r>
              <a:rPr lang="en-PH" dirty="0"/>
              <a:t>submit weekly report on the progress of the census work to the provincial census supervisors;</a:t>
            </a:r>
          </a:p>
          <a:p>
            <a:pPr lvl="0"/>
            <a:r>
              <a:rPr lang="en-PH" dirty="0"/>
              <a:t>To distribute Form G – Village Questionnaire to the village leader and ask them to fill up the said questionnaire sometime in the first week of May 2013</a:t>
            </a:r>
            <a:r>
              <a:rPr lang="en-PH" dirty="0" smtClean="0"/>
              <a:t>;</a:t>
            </a:r>
            <a:endParaRPr lang="en-PH" dirty="0"/>
          </a:p>
        </p:txBody>
      </p:sp>
    </p:spTree>
    <p:extLst>
      <p:ext uri="{BB962C8B-B14F-4D97-AF65-F5344CB8AC3E}">
        <p14:creationId xmlns:p14="http://schemas.microsoft.com/office/powerpoint/2010/main" val="331418148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Duties and Responsibilities of </a:t>
            </a:r>
            <a:r>
              <a:rPr lang="en-PH" sz="3600" b="1" dirty="0" smtClean="0"/>
              <a:t>Team </a:t>
            </a:r>
            <a:r>
              <a:rPr lang="en-PH" sz="3600" b="1" dirty="0"/>
              <a:t>Supervisors</a:t>
            </a:r>
            <a:endParaRPr lang="en-US" sz="3600" dirty="0"/>
          </a:p>
        </p:txBody>
      </p:sp>
      <p:sp>
        <p:nvSpPr>
          <p:cNvPr id="10" name="Text Placeholder 9"/>
          <p:cNvSpPr>
            <a:spLocks noGrp="1"/>
          </p:cNvSpPr>
          <p:nvPr>
            <p:ph type="body" sz="quarter" idx="10"/>
          </p:nvPr>
        </p:nvSpPr>
        <p:spPr>
          <a:xfrm>
            <a:off x="381000" y="1295400"/>
            <a:ext cx="8382000" cy="3299365"/>
          </a:xfrm>
        </p:spPr>
        <p:txBody>
          <a:bodyPr/>
          <a:lstStyle/>
          <a:p>
            <a:pPr marL="0" indent="0">
              <a:buNone/>
            </a:pPr>
            <a:r>
              <a:rPr lang="en-PH" dirty="0"/>
              <a:t>Specifically, his/her duties and responsibilities are as follows.</a:t>
            </a:r>
          </a:p>
          <a:p>
            <a:pPr lvl="0"/>
            <a:r>
              <a:rPr lang="en-PH" dirty="0" smtClean="0"/>
              <a:t>To </a:t>
            </a:r>
            <a:r>
              <a:rPr lang="en-PH" dirty="0"/>
              <a:t>collect the filled-up Form G from the village leader after a week  and,</a:t>
            </a:r>
          </a:p>
          <a:p>
            <a:r>
              <a:rPr lang="en-PH" dirty="0"/>
              <a:t>To perform such other duties as may be assigned from time to time by the provincial census supervisors.</a:t>
            </a:r>
          </a:p>
        </p:txBody>
      </p:sp>
    </p:spTree>
    <p:extLst>
      <p:ext uri="{BB962C8B-B14F-4D97-AF65-F5344CB8AC3E}">
        <p14:creationId xmlns:p14="http://schemas.microsoft.com/office/powerpoint/2010/main" val="22829865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912114"/>
          </a:xfrm>
        </p:spPr>
        <p:txBody>
          <a:bodyPr/>
          <a:lstStyle/>
          <a:p>
            <a:r>
              <a:rPr lang="en-PH" sz="2800" dirty="0"/>
              <a:t>Training of </a:t>
            </a:r>
            <a:r>
              <a:rPr lang="en-PH" sz="2800" dirty="0" smtClean="0"/>
              <a:t>Trainers</a:t>
            </a:r>
            <a:endParaRPr lang="en-PH" sz="2800" dirty="0"/>
          </a:p>
          <a:p>
            <a:r>
              <a:rPr lang="en-PH" sz="2800" dirty="0"/>
              <a:t>Before the actual supervisory work, all trainers shall undergo first the training for census work. This will be called training of trainers. </a:t>
            </a:r>
            <a:endParaRPr lang="en-PH" sz="2800" dirty="0" smtClean="0"/>
          </a:p>
          <a:p>
            <a:r>
              <a:rPr lang="en-PH" sz="2800" dirty="0" smtClean="0"/>
              <a:t>As </a:t>
            </a:r>
            <a:r>
              <a:rPr lang="en-PH" sz="2800" dirty="0"/>
              <a:t>supervisors, you shall know all enumeration procedures and the materials to be used. You shall not only supervise the work of the TSs and ENs but also provide good quality training to them. </a:t>
            </a:r>
            <a:endParaRPr lang="en-PH" sz="2800" dirty="0" smtClean="0"/>
          </a:p>
          <a:p>
            <a:r>
              <a:rPr lang="en-PH" sz="2800" dirty="0" smtClean="0"/>
              <a:t>A </a:t>
            </a:r>
            <a:r>
              <a:rPr lang="en-PH" sz="2800" dirty="0"/>
              <a:t>big part of the training shall be devoted in discussing the procedures of the listing and enumeration of all households as well as the enumeration of the sample households with agricultural holdings.</a:t>
            </a:r>
          </a:p>
        </p:txBody>
      </p:sp>
    </p:spTree>
    <p:extLst>
      <p:ext uri="{BB962C8B-B14F-4D97-AF65-F5344CB8AC3E}">
        <p14:creationId xmlns:p14="http://schemas.microsoft.com/office/powerpoint/2010/main" val="374060955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653582"/>
          </a:xfrm>
        </p:spPr>
        <p:txBody>
          <a:bodyPr/>
          <a:lstStyle/>
          <a:p>
            <a:r>
              <a:rPr lang="en-PH" sz="2800" dirty="0"/>
              <a:t>All trainers shall be taught on the efficient way of checking the work of the TSs and ENs; for verification of the accuracy of the data collected; and for helping the TSs and ENs solve the problems/issues to be encountered during the field work. They shall also learn the preparation of regular reports regarding the progress of the core module and supplementary module data collection as well as the procedures in filling up administrative forms. In this training, all census supervisors shall learn also the preparation of pre-enumeration activities to be undertaken before the main census undertaking.</a:t>
            </a:r>
          </a:p>
        </p:txBody>
      </p:sp>
    </p:spTree>
    <p:extLst>
      <p:ext uri="{BB962C8B-B14F-4D97-AF65-F5344CB8AC3E}">
        <p14:creationId xmlns:p14="http://schemas.microsoft.com/office/powerpoint/2010/main" val="59480774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351961"/>
          </a:xfrm>
        </p:spPr>
        <p:txBody>
          <a:bodyPr/>
          <a:lstStyle/>
          <a:p>
            <a:pPr marL="0" indent="0">
              <a:buNone/>
            </a:pPr>
            <a:r>
              <a:rPr lang="en-PH" sz="2800" dirty="0"/>
              <a:t>Training of Team Supervisors and </a:t>
            </a:r>
            <a:r>
              <a:rPr lang="en-PH" sz="2800" dirty="0" smtClean="0"/>
              <a:t>Enumerators</a:t>
            </a:r>
            <a:endParaRPr lang="en-PH" sz="2800" dirty="0"/>
          </a:p>
          <a:p>
            <a:r>
              <a:rPr lang="en-PH" sz="2800" dirty="0"/>
              <a:t>All ROs and other trainers (NIS/MAFF field staff and assigned central office staffs) shall conduct four-day training for ENs and TSs in their assigned provinces. An additional day shall be devoted to discuss this supervisor’s manual with the TSs only. The training of TSs and ENs will be conducted in two parts. The first part will be for the core module operation. Four days will be allotted in discussion Form A (Listing Sheet) and Form B (Basic Information on the Agricultural Holdings). </a:t>
            </a:r>
          </a:p>
        </p:txBody>
      </p:sp>
    </p:spTree>
    <p:extLst>
      <p:ext uri="{BB962C8B-B14F-4D97-AF65-F5344CB8AC3E}">
        <p14:creationId xmlns:p14="http://schemas.microsoft.com/office/powerpoint/2010/main" val="125570088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3964162"/>
          </a:xfrm>
        </p:spPr>
        <p:txBody>
          <a:bodyPr/>
          <a:lstStyle/>
          <a:p>
            <a:pPr marL="0" indent="0">
              <a:buNone/>
            </a:pPr>
            <a:r>
              <a:rPr lang="en-PH" sz="2800" dirty="0"/>
              <a:t>Training of Team Supervisors and </a:t>
            </a:r>
            <a:r>
              <a:rPr lang="en-PH" sz="2800" dirty="0" smtClean="0"/>
              <a:t>Enumerators</a:t>
            </a:r>
            <a:endParaRPr lang="en-PH" sz="2800" dirty="0"/>
          </a:p>
          <a:p>
            <a:r>
              <a:rPr lang="en-PH" sz="2800" dirty="0" smtClean="0"/>
              <a:t>In </a:t>
            </a:r>
            <a:r>
              <a:rPr lang="en-PH" sz="2800" dirty="0"/>
              <a:t>the first four days of the training, all selected enumerators will be trained regarding the work to be done during listing of all households and enumeration of households with agricultural holdings. The TSs will be asked to attend the 5</a:t>
            </a:r>
            <a:r>
              <a:rPr lang="en-PH" sz="2800" baseline="30000" dirty="0"/>
              <a:t>th</a:t>
            </a:r>
            <a:r>
              <a:rPr lang="en-PH" sz="2800" dirty="0"/>
              <a:t> day to learn the supervisor’s manual. The basis for selecting the TSs will also be discussed in the other portion of this manual. All TSs and ENs shall be trained well before they will be sent to do the core module data collection.</a:t>
            </a:r>
          </a:p>
        </p:txBody>
      </p:sp>
    </p:spTree>
    <p:extLst>
      <p:ext uri="{BB962C8B-B14F-4D97-AF65-F5344CB8AC3E}">
        <p14:creationId xmlns:p14="http://schemas.microsoft.com/office/powerpoint/2010/main" val="357462010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
        <p:nvSpPr>
          <p:cNvPr id="10" name="Text Placeholder 9"/>
          <p:cNvSpPr>
            <a:spLocks noGrp="1"/>
          </p:cNvSpPr>
          <p:nvPr>
            <p:ph type="body" sz="quarter" idx="10"/>
          </p:nvPr>
        </p:nvSpPr>
        <p:spPr>
          <a:xfrm>
            <a:off x="381000" y="1295400"/>
            <a:ext cx="8382000" cy="2659190"/>
          </a:xfrm>
        </p:spPr>
        <p:txBody>
          <a:bodyPr/>
          <a:lstStyle/>
          <a:p>
            <a:r>
              <a:rPr lang="en-PH" dirty="0"/>
              <a:t>There are three provincial census supervisors: the first one is the designated Regional Officers from NIS/MAFF Central Offices, the second is the provincial </a:t>
            </a:r>
            <a:r>
              <a:rPr lang="en-PH" dirty="0" smtClean="0"/>
              <a:t>heads/staffs </a:t>
            </a:r>
            <a:r>
              <a:rPr lang="en-PH" dirty="0"/>
              <a:t>of NIS/MAFF; and the third one is the NIS/MAFF census staff acting as Assistant Regional Officers (AROs). </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739759"/>
          </a:xfrm>
        </p:spPr>
        <p:txBody>
          <a:bodyPr/>
          <a:lstStyle/>
          <a:p>
            <a:pPr marL="0" indent="0">
              <a:buNone/>
            </a:pPr>
            <a:r>
              <a:rPr lang="en-PH" sz="2800" dirty="0"/>
              <a:t>Training of Team Supervisors and </a:t>
            </a:r>
            <a:r>
              <a:rPr lang="en-PH" sz="2800" dirty="0" smtClean="0"/>
              <a:t>Enumerators</a:t>
            </a:r>
            <a:endParaRPr lang="en-PH" sz="2800" dirty="0"/>
          </a:p>
          <a:p>
            <a:r>
              <a:rPr lang="en-PH" sz="2800" dirty="0"/>
              <a:t>The second part of the training will be conducted after the selection of sample agricultural households. The ENs and TSs that performed well during the core module data collection will be chosen to further work in the supplementary module data collection. The selected ENs will be trained for 4 days regarding the procedures of accomplishing the supplementary module questionnaires: Form C (Growing of Crops), Form D (Raising Livestock/Poultry, Form E (Aquaculture) and Form F (Agricultural Households and Its Socio-Economic Characteristics).</a:t>
            </a:r>
          </a:p>
        </p:txBody>
      </p:sp>
    </p:spTree>
    <p:extLst>
      <p:ext uri="{BB962C8B-B14F-4D97-AF65-F5344CB8AC3E}">
        <p14:creationId xmlns:p14="http://schemas.microsoft.com/office/powerpoint/2010/main" val="164441628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438138"/>
          </a:xfrm>
        </p:spPr>
        <p:txBody>
          <a:bodyPr/>
          <a:lstStyle/>
          <a:p>
            <a:pPr marL="0" indent="0">
              <a:buNone/>
            </a:pPr>
            <a:r>
              <a:rPr lang="en-PH" sz="2800" dirty="0"/>
              <a:t>Training of Team Supervisors and </a:t>
            </a:r>
            <a:r>
              <a:rPr lang="en-PH" sz="2800" dirty="0" smtClean="0"/>
              <a:t>Enumerators</a:t>
            </a:r>
            <a:endParaRPr lang="en-PH" sz="2800" dirty="0"/>
          </a:p>
          <a:p>
            <a:r>
              <a:rPr lang="en-PH" sz="2800" dirty="0"/>
              <a:t>As ROs/AROs/Trainers, it is your responsibility to ensure that after the training, the TSs and ENs under your authority can perform their assigned jobs within the prescribed procedures and responsibilities written in this manual</a:t>
            </a:r>
            <a:r>
              <a:rPr lang="en-PH" sz="2800" dirty="0" smtClean="0"/>
              <a:t>.</a:t>
            </a:r>
            <a:endParaRPr lang="en-PH" sz="2800" dirty="0"/>
          </a:p>
          <a:p>
            <a:r>
              <a:rPr lang="en-PH" sz="2800" dirty="0"/>
              <a:t>For an effective training, the number of ENs to be trained shall be between 30 to 50. If the number exceeds 50, then this should be divided into 2 or more classes. A detailed training schedule shall be prepared and provided for the training of the TSs and </a:t>
            </a:r>
            <a:r>
              <a:rPr lang="en-PH" sz="2800" dirty="0" err="1"/>
              <a:t>ENs.</a:t>
            </a:r>
            <a:endParaRPr lang="en-PH" sz="2800" dirty="0"/>
          </a:p>
        </p:txBody>
      </p:sp>
    </p:spTree>
    <p:extLst>
      <p:ext uri="{BB962C8B-B14F-4D97-AF65-F5344CB8AC3E}">
        <p14:creationId xmlns:p14="http://schemas.microsoft.com/office/powerpoint/2010/main" val="161332724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3385542"/>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a:t>Training Venue</a:t>
            </a:r>
          </a:p>
          <a:p>
            <a:pPr marL="398463" indent="0">
              <a:buNone/>
            </a:pPr>
            <a:r>
              <a:rPr lang="en-PH" sz="2800" dirty="0" smtClean="0"/>
              <a:t>The </a:t>
            </a:r>
            <a:r>
              <a:rPr lang="en-PH" sz="2800" dirty="0"/>
              <a:t>PCS shall look for a good venue for the training of the TSs and </a:t>
            </a:r>
            <a:r>
              <a:rPr lang="en-PH" sz="2800" dirty="0" err="1"/>
              <a:t>ENs.</a:t>
            </a:r>
            <a:r>
              <a:rPr lang="en-PH" sz="2800" dirty="0"/>
              <a:t> It is expected that they contact the members of the provincial census committee for possible use of some government facilities as training sites.</a:t>
            </a:r>
          </a:p>
        </p:txBody>
      </p:sp>
    </p:spTree>
    <p:extLst>
      <p:ext uri="{BB962C8B-B14F-4D97-AF65-F5344CB8AC3E}">
        <p14:creationId xmlns:p14="http://schemas.microsoft.com/office/powerpoint/2010/main" val="388276438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4678204"/>
          </a:xfrm>
        </p:spPr>
        <p:txBody>
          <a:bodyPr/>
          <a:lstStyle/>
          <a:p>
            <a:pPr marL="0" indent="0">
              <a:buNone/>
            </a:pPr>
            <a:r>
              <a:rPr lang="en-PH" dirty="0"/>
              <a:t>Preparation for the Training of Team Supervisors and </a:t>
            </a:r>
            <a:r>
              <a:rPr lang="en-PH" dirty="0" smtClean="0"/>
              <a:t>Enumerators</a:t>
            </a:r>
            <a:endParaRPr lang="en-PH" dirty="0"/>
          </a:p>
          <a:p>
            <a:pPr marL="0" indent="0">
              <a:buNone/>
            </a:pPr>
            <a:r>
              <a:rPr lang="en-PH" sz="2800" dirty="0"/>
              <a:t>Training venues that can be use are as follows: </a:t>
            </a:r>
          </a:p>
          <a:p>
            <a:pPr lvl="0"/>
            <a:r>
              <a:rPr lang="en-PH" sz="2800" dirty="0" smtClean="0"/>
              <a:t>Gymnasium </a:t>
            </a:r>
            <a:r>
              <a:rPr lang="en-PH" sz="2800" dirty="0"/>
              <a:t>or covered courts</a:t>
            </a:r>
          </a:p>
          <a:p>
            <a:pPr lvl="0"/>
            <a:r>
              <a:rPr lang="en-PH" sz="2800" dirty="0"/>
              <a:t>School hall</a:t>
            </a:r>
          </a:p>
          <a:p>
            <a:pPr lvl="0"/>
            <a:r>
              <a:rPr lang="en-PH" sz="2800" dirty="0"/>
              <a:t>Church hall</a:t>
            </a:r>
          </a:p>
          <a:p>
            <a:pPr lvl="0"/>
            <a:r>
              <a:rPr lang="en-PH" sz="2800" dirty="0"/>
              <a:t>Village or community hall</a:t>
            </a:r>
          </a:p>
          <a:p>
            <a:pPr lvl="0"/>
            <a:r>
              <a:rPr lang="en-PH" sz="2800" dirty="0"/>
              <a:t>Local court of justice</a:t>
            </a:r>
          </a:p>
          <a:p>
            <a:pPr lvl="0"/>
            <a:r>
              <a:rPr lang="en-PH" sz="2800" dirty="0"/>
              <a:t>Public school library</a:t>
            </a:r>
          </a:p>
          <a:p>
            <a:r>
              <a:rPr lang="en-PH" sz="2800" dirty="0"/>
              <a:t>NIS/MAFF training facility in the province</a:t>
            </a:r>
          </a:p>
        </p:txBody>
      </p:sp>
    </p:spTree>
    <p:extLst>
      <p:ext uri="{BB962C8B-B14F-4D97-AF65-F5344CB8AC3E}">
        <p14:creationId xmlns:p14="http://schemas.microsoft.com/office/powerpoint/2010/main" val="116528772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2911566"/>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smtClean="0"/>
              <a:t>The </a:t>
            </a:r>
            <a:r>
              <a:rPr lang="en-PH" sz="2800" dirty="0"/>
              <a:t>training room should be adequate in size with sufficient chairs and tables to accommodate at most 50 persons, with good lighting and ventilation, free from excessive noise and preferably with available sound system.</a:t>
            </a:r>
          </a:p>
        </p:txBody>
      </p:sp>
    </p:spTree>
    <p:extLst>
      <p:ext uri="{BB962C8B-B14F-4D97-AF65-F5344CB8AC3E}">
        <p14:creationId xmlns:p14="http://schemas.microsoft.com/office/powerpoint/2010/main" val="42966041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295400"/>
            <a:ext cx="8382000" cy="2997744"/>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a:t>Seating Arrangement</a:t>
            </a:r>
          </a:p>
          <a:p>
            <a:pPr marL="339725" indent="0">
              <a:buNone/>
            </a:pPr>
            <a:r>
              <a:rPr lang="en-PH" sz="2800" dirty="0" smtClean="0"/>
              <a:t>Arrange </a:t>
            </a:r>
            <a:r>
              <a:rPr lang="en-PH" sz="2800" dirty="0"/>
              <a:t>the seats in such as way that each trainee can easily see and hear the lecturer/trainer. The seating arrangement assures less disruption/distraction if someone comes in or goes out.</a:t>
            </a:r>
          </a:p>
        </p:txBody>
      </p:sp>
    </p:spTree>
    <p:extLst>
      <p:ext uri="{BB962C8B-B14F-4D97-AF65-F5344CB8AC3E}">
        <p14:creationId xmlns:p14="http://schemas.microsoft.com/office/powerpoint/2010/main" val="158157974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5786199"/>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a:t>Training Materials and </a:t>
            </a:r>
            <a:r>
              <a:rPr lang="en-PH" sz="2800" dirty="0" smtClean="0"/>
              <a:t>Equipment</a:t>
            </a:r>
            <a:endParaRPr lang="en-PH" sz="2800" dirty="0"/>
          </a:p>
          <a:p>
            <a:pPr marL="398463" indent="0">
              <a:buNone/>
            </a:pPr>
            <a:r>
              <a:rPr lang="en-PH" sz="2800" dirty="0"/>
              <a:t>Before the training of TSs and ENs begins, all provincial supervisors shall prepare the following training materials:</a:t>
            </a:r>
          </a:p>
          <a:p>
            <a:pPr lvl="0" indent="1588"/>
            <a:r>
              <a:rPr lang="en-PH" sz="2400" dirty="0" smtClean="0"/>
              <a:t>EN </a:t>
            </a:r>
            <a:r>
              <a:rPr lang="en-PH" sz="2400" dirty="0"/>
              <a:t>Kits (bag, census questionnaires, pencil, eraser and </a:t>
            </a:r>
            <a:r>
              <a:rPr lang="en-PH" sz="2400" dirty="0" err="1"/>
              <a:t>ballpen</a:t>
            </a:r>
            <a:r>
              <a:rPr lang="en-PH" sz="2400" dirty="0"/>
              <a:t>)</a:t>
            </a:r>
          </a:p>
          <a:p>
            <a:pPr lvl="0" indent="1588"/>
            <a:r>
              <a:rPr lang="en-PH" sz="2400" dirty="0"/>
              <a:t>Training workbook – Khmer version</a:t>
            </a:r>
          </a:p>
          <a:p>
            <a:pPr lvl="0" indent="1588"/>
            <a:r>
              <a:rPr lang="en-PH" sz="2400" dirty="0"/>
              <a:t>Enumerator’s manual – Khmer version</a:t>
            </a:r>
          </a:p>
          <a:p>
            <a:pPr lvl="0" indent="1588"/>
            <a:r>
              <a:rPr lang="en-PH" sz="2400" dirty="0"/>
              <a:t>Supervisor’s manual – Khmer version; for TSs only</a:t>
            </a:r>
          </a:p>
          <a:p>
            <a:pPr lvl="0" indent="1588"/>
            <a:r>
              <a:rPr lang="en-PH" sz="2400" dirty="0"/>
              <a:t>Chalks/White board pens and blackboard/white board eraser</a:t>
            </a:r>
          </a:p>
          <a:p>
            <a:pPr lvl="0" indent="1588"/>
            <a:r>
              <a:rPr lang="en-PH" sz="2400" dirty="0" err="1"/>
              <a:t>Pentel</a:t>
            </a:r>
            <a:r>
              <a:rPr lang="en-PH" sz="2400" dirty="0"/>
              <a:t> pens if needed</a:t>
            </a:r>
          </a:p>
          <a:p>
            <a:pPr indent="1588"/>
            <a:r>
              <a:rPr lang="en-PH" sz="2400" dirty="0"/>
              <a:t>If possible, overhead projector and computer</a:t>
            </a:r>
          </a:p>
        </p:txBody>
      </p:sp>
    </p:spTree>
    <p:extLst>
      <p:ext uri="{BB962C8B-B14F-4D97-AF65-F5344CB8AC3E}">
        <p14:creationId xmlns:p14="http://schemas.microsoft.com/office/powerpoint/2010/main" val="363792355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462760"/>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a:t>These training materials except the equipment will be provided during the last day of the training of trainers. As soon as these are provided, it is expected that you should organize the materials according to usage to avoid interruption, confusion and waste of time in searching for misplaced materials. All trainees should be provided with the EN kits, training workbook and enumerator’s manual. Supervisor’s manual will be given only to the selected TSs.</a:t>
            </a:r>
            <a:endParaRPr lang="en-PH" sz="2400" dirty="0"/>
          </a:p>
        </p:txBody>
      </p:sp>
    </p:spTree>
    <p:extLst>
      <p:ext uri="{BB962C8B-B14F-4D97-AF65-F5344CB8AC3E}">
        <p14:creationId xmlns:p14="http://schemas.microsoft.com/office/powerpoint/2010/main" val="143364394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161139"/>
          </a:xfrm>
        </p:spPr>
        <p:txBody>
          <a:bodyPr/>
          <a:lstStyle/>
          <a:p>
            <a:pPr marL="0" indent="0">
              <a:buNone/>
            </a:pPr>
            <a:r>
              <a:rPr lang="en-PH" dirty="0"/>
              <a:t>Preparation for the Training of Team Supervisors and </a:t>
            </a:r>
            <a:r>
              <a:rPr lang="en-PH" dirty="0" smtClean="0"/>
              <a:t>Enumerators</a:t>
            </a:r>
            <a:endParaRPr lang="en-PH" dirty="0"/>
          </a:p>
          <a:p>
            <a:pPr lvl="0"/>
            <a:r>
              <a:rPr lang="en-PH" sz="2800" dirty="0"/>
              <a:t>Classroom Training Strategies</a:t>
            </a:r>
          </a:p>
          <a:p>
            <a:pPr marL="398463" indent="0">
              <a:buNone/>
            </a:pPr>
            <a:r>
              <a:rPr lang="en-PH" sz="2800" dirty="0" smtClean="0"/>
              <a:t>The </a:t>
            </a:r>
            <a:r>
              <a:rPr lang="en-PH" sz="2800" dirty="0"/>
              <a:t>key to effective training is adequate preparation. If the trainer is prepared, the trainees can easily learn the things that the trainer is explaining. Know the subject matter very well in the census of agriculture and be prepared for the training. The following are the training techniques that you can use to get the attention of the trainees.</a:t>
            </a:r>
            <a:endParaRPr lang="en-PH" sz="2400" dirty="0"/>
          </a:p>
        </p:txBody>
      </p:sp>
    </p:spTree>
    <p:extLst>
      <p:ext uri="{BB962C8B-B14F-4D97-AF65-F5344CB8AC3E}">
        <p14:creationId xmlns:p14="http://schemas.microsoft.com/office/powerpoint/2010/main" val="84026499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385542"/>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a. Study </a:t>
            </a:r>
            <a:r>
              <a:rPr lang="en-PH" sz="2800" dirty="0"/>
              <a:t>the Training Materials </a:t>
            </a:r>
            <a:r>
              <a:rPr lang="en-PH" sz="2800" dirty="0" smtClean="0"/>
              <a:t>Thoroughly</a:t>
            </a:r>
            <a:endParaRPr lang="en-PH" sz="2800" dirty="0"/>
          </a:p>
          <a:p>
            <a:pPr indent="0">
              <a:buNone/>
            </a:pPr>
            <a:r>
              <a:rPr lang="en-PH" sz="2800" dirty="0"/>
              <a:t>Study thoroughly the definition of concepts and terms used in the census of agriculture and the procedures written in the Enumerator’s Manual. Study also the exercises given in the training workbook until you fully understood these concepts, procedures and exercises.</a:t>
            </a:r>
            <a:endParaRPr lang="en-PH" sz="2400" dirty="0"/>
          </a:p>
        </p:txBody>
      </p:sp>
    </p:spTree>
    <p:extLst>
      <p:ext uri="{BB962C8B-B14F-4D97-AF65-F5344CB8AC3E}">
        <p14:creationId xmlns:p14="http://schemas.microsoft.com/office/powerpoint/2010/main" val="76319772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5170646"/>
          </a:xfrm>
        </p:spPr>
        <p:txBody>
          <a:bodyPr/>
          <a:lstStyle/>
          <a:p>
            <a:pPr marL="0" lvl="0" indent="0">
              <a:buNone/>
            </a:pPr>
            <a:r>
              <a:rPr lang="en-PH" dirty="0"/>
              <a:t>Pre-Enumeration</a:t>
            </a:r>
          </a:p>
          <a:p>
            <a:r>
              <a:rPr lang="en-PH" dirty="0" smtClean="0"/>
              <a:t>To </a:t>
            </a:r>
            <a:r>
              <a:rPr lang="en-PH" dirty="0"/>
              <a:t>coordinate with the local government </a:t>
            </a:r>
            <a:r>
              <a:rPr lang="en-PH" dirty="0" smtClean="0"/>
              <a:t>/ agencies </a:t>
            </a:r>
            <a:r>
              <a:rPr lang="en-PH" dirty="0"/>
              <a:t>and executives in the province regarding the efficient conduct of the NCAC 2013;</a:t>
            </a:r>
          </a:p>
          <a:p>
            <a:pPr lvl="0"/>
            <a:r>
              <a:rPr lang="en-PH" dirty="0"/>
              <a:t>To conduct a publicity and information campaign in the assigned area;</a:t>
            </a:r>
          </a:p>
          <a:p>
            <a:pPr lvl="0"/>
            <a:r>
              <a:rPr lang="en-PH" dirty="0"/>
              <a:t>To assist in the recruitment and selection of the animal health workers that will be either assigned as TSs or ENs based on the outcome of the training; and,</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339898414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548938"/>
          </a:xfrm>
        </p:spPr>
        <p:txBody>
          <a:bodyPr/>
          <a:lstStyle/>
          <a:p>
            <a:pPr marL="0" indent="0">
              <a:buNone/>
            </a:pPr>
            <a:r>
              <a:rPr lang="en-PH" dirty="0"/>
              <a:t>Preparation for the Training of Team Supervisors and </a:t>
            </a:r>
            <a:r>
              <a:rPr lang="en-PH" dirty="0" smtClean="0"/>
              <a:t>Enumerators</a:t>
            </a:r>
            <a:endParaRPr lang="en-PH" dirty="0"/>
          </a:p>
          <a:p>
            <a:pPr lvl="0" indent="0">
              <a:buNone/>
              <a:tabLst>
                <a:tab pos="398463" algn="l"/>
              </a:tabLst>
            </a:pPr>
            <a:r>
              <a:rPr lang="en-PH" sz="2800" dirty="0" smtClean="0"/>
              <a:t>b. Stimulate </a:t>
            </a:r>
            <a:r>
              <a:rPr lang="en-PH" sz="2800" dirty="0"/>
              <a:t>the Interest of the Trainees</a:t>
            </a:r>
          </a:p>
          <a:p>
            <a:pPr marL="398463" indent="0">
              <a:buNone/>
            </a:pPr>
            <a:r>
              <a:rPr lang="en-PH" sz="2800" dirty="0" smtClean="0"/>
              <a:t>Show </a:t>
            </a:r>
            <a:r>
              <a:rPr lang="en-PH" sz="2800" dirty="0"/>
              <a:t>interest in the subject of the census and do everything to create a comfortable atmosphere to put the group at ease. Be friendly, courteous and informal. As the discussion goes on, call the trainees by their first name when recognizing the trainee’s participation in the discussion. Encourage also the trainees to ask questions and exert effort to make the discussion lively and interesting. </a:t>
            </a:r>
            <a:endParaRPr lang="en-PH" sz="2400" dirty="0"/>
          </a:p>
        </p:txBody>
      </p:sp>
    </p:spTree>
    <p:extLst>
      <p:ext uri="{BB962C8B-B14F-4D97-AF65-F5344CB8AC3E}">
        <p14:creationId xmlns:p14="http://schemas.microsoft.com/office/powerpoint/2010/main" val="35406284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385542"/>
          </a:xfrm>
        </p:spPr>
        <p:txBody>
          <a:bodyPr/>
          <a:lstStyle/>
          <a:p>
            <a:pPr marL="0" indent="0">
              <a:buNone/>
            </a:pPr>
            <a:r>
              <a:rPr lang="en-PH" dirty="0"/>
              <a:t>Preparation for the Training of Team Supervisors and </a:t>
            </a:r>
            <a:r>
              <a:rPr lang="en-PH" dirty="0" smtClean="0"/>
              <a:t>Enumerators</a:t>
            </a:r>
            <a:endParaRPr lang="en-PH" dirty="0"/>
          </a:p>
          <a:p>
            <a:pPr lvl="0" indent="0">
              <a:buNone/>
              <a:tabLst>
                <a:tab pos="398463" algn="l"/>
              </a:tabLst>
            </a:pPr>
            <a:r>
              <a:rPr lang="en-PH" sz="2800" dirty="0" smtClean="0"/>
              <a:t>b. Stimulate </a:t>
            </a:r>
            <a:r>
              <a:rPr lang="en-PH" sz="2800" dirty="0"/>
              <a:t>the Interest of the Trainees</a:t>
            </a:r>
          </a:p>
          <a:p>
            <a:pPr marL="398463" indent="0">
              <a:buNone/>
            </a:pPr>
            <a:r>
              <a:rPr lang="en-PH" sz="2800" dirty="0" smtClean="0"/>
              <a:t>In </a:t>
            </a:r>
            <a:r>
              <a:rPr lang="en-PH" sz="2800" dirty="0"/>
              <a:t>doing this, you can develop a friendly and cooperative group working together as a team. By emphasizing the importance of the role of the trainees in the census field work, you can create a sense of responsibility among the participants. </a:t>
            </a:r>
            <a:endParaRPr lang="en-PH" sz="2400" dirty="0"/>
          </a:p>
        </p:txBody>
      </p:sp>
    </p:spTree>
    <p:extLst>
      <p:ext uri="{BB962C8B-B14F-4D97-AF65-F5344CB8AC3E}">
        <p14:creationId xmlns:p14="http://schemas.microsoft.com/office/powerpoint/2010/main" val="82296731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936736"/>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c. Encourage </a:t>
            </a:r>
            <a:r>
              <a:rPr lang="en-PH" sz="2800" dirty="0"/>
              <a:t>Trainee </a:t>
            </a:r>
            <a:r>
              <a:rPr lang="en-PH" sz="2800" dirty="0" smtClean="0"/>
              <a:t>Participation</a:t>
            </a:r>
            <a:r>
              <a:rPr lang="en-PH" sz="2800" dirty="0"/>
              <a:t> </a:t>
            </a:r>
          </a:p>
          <a:p>
            <a:pPr indent="0">
              <a:buNone/>
            </a:pPr>
            <a:r>
              <a:rPr lang="en-PH" sz="2800" dirty="0"/>
              <a:t>Encourage always trainee participation through asking questions, doing practice exercises, conducting mock interviews, etc. are just among the various ways of encouraging trainee participation. But you should have some control over the direction of discussion to avoid confusion among the trainees. If the trainees ask questions about topics to be discusses later, you should tell the trainees to reserve their questions until the particular topic has been discussed.</a:t>
            </a:r>
            <a:endParaRPr lang="en-PH" sz="2400" dirty="0"/>
          </a:p>
        </p:txBody>
      </p:sp>
    </p:spTree>
    <p:extLst>
      <p:ext uri="{BB962C8B-B14F-4D97-AF65-F5344CB8AC3E}">
        <p14:creationId xmlns:p14="http://schemas.microsoft.com/office/powerpoint/2010/main" val="410869284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773341"/>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d. Keep </a:t>
            </a:r>
            <a:r>
              <a:rPr lang="en-PH" sz="2800" dirty="0"/>
              <a:t>up with the Training </a:t>
            </a:r>
            <a:r>
              <a:rPr lang="en-PH" sz="2800" dirty="0" smtClean="0"/>
              <a:t>Schedule</a:t>
            </a:r>
            <a:endParaRPr lang="en-PH" sz="2800" dirty="0"/>
          </a:p>
          <a:p>
            <a:pPr indent="0">
              <a:buNone/>
            </a:pPr>
            <a:r>
              <a:rPr lang="en-PH" sz="2800" dirty="0"/>
              <a:t>To keep the enumerators well informed about the different topics to be discussed during the training, strictly follow the time schedule prescribed for each topic. Require the trainees to read the Enumerator’s Manual in advance so that they can participate actively in each discussion and to avoid loss of time.</a:t>
            </a:r>
          </a:p>
        </p:txBody>
      </p:sp>
    </p:spTree>
    <p:extLst>
      <p:ext uri="{BB962C8B-B14F-4D97-AF65-F5344CB8AC3E}">
        <p14:creationId xmlns:p14="http://schemas.microsoft.com/office/powerpoint/2010/main" val="305176712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548938"/>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e. Emphasize </a:t>
            </a:r>
            <a:r>
              <a:rPr lang="en-PH" sz="2800" dirty="0"/>
              <a:t>the Use of the Enumerator’s </a:t>
            </a:r>
            <a:r>
              <a:rPr lang="en-PH" sz="2800" dirty="0" smtClean="0"/>
              <a:t>Manual</a:t>
            </a:r>
            <a:endParaRPr lang="en-PH" sz="2800" dirty="0"/>
          </a:p>
          <a:p>
            <a:pPr indent="0">
              <a:buNone/>
            </a:pPr>
            <a:r>
              <a:rPr lang="en-PH" sz="2800" dirty="0"/>
              <a:t>Remind and emphasize always to the ENs to bring the Enumerator’s Manual with them during the actual enumeration. In this way, they can refer to the Enumerator’s Manual always when there are particular problems arising in the field work especially if the TSs or the provincial supervisors cannot attend at once to help them. Encourage the ENs to always refer to the Enumerator’s Manual for solutions to their problems. </a:t>
            </a:r>
          </a:p>
        </p:txBody>
      </p:sp>
    </p:spTree>
    <p:extLst>
      <p:ext uri="{BB962C8B-B14F-4D97-AF65-F5344CB8AC3E}">
        <p14:creationId xmlns:p14="http://schemas.microsoft.com/office/powerpoint/2010/main" val="16618487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936736"/>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e. Emphasize </a:t>
            </a:r>
            <a:r>
              <a:rPr lang="en-PH" sz="2800" dirty="0"/>
              <a:t>the Use of the Enumerator’s </a:t>
            </a:r>
            <a:r>
              <a:rPr lang="en-PH" sz="2800" dirty="0" smtClean="0"/>
              <a:t>Manual</a:t>
            </a:r>
            <a:endParaRPr lang="en-PH" sz="2800" dirty="0"/>
          </a:p>
          <a:p>
            <a:pPr indent="0">
              <a:buNone/>
            </a:pPr>
            <a:r>
              <a:rPr lang="en-PH" sz="2800" dirty="0" smtClean="0"/>
              <a:t>Likewise</a:t>
            </a:r>
            <a:r>
              <a:rPr lang="en-PH" sz="2800" dirty="0"/>
              <a:t>, the ENs should exhaust all possible means to find the solutions in the Enumerator’s Manual before finally consulting the TS or provincial supervisors. The work becomes easier if you can emphasize to the ENs the importance and the proper use of the Enumerator’s Manual. Part of the duties and responsibilities of the ENs is to fully understand the Enumerator’s Manual and to know how to use it and other reference materials</a:t>
            </a:r>
          </a:p>
        </p:txBody>
      </p:sp>
    </p:spTree>
    <p:extLst>
      <p:ext uri="{BB962C8B-B14F-4D97-AF65-F5344CB8AC3E}">
        <p14:creationId xmlns:p14="http://schemas.microsoft.com/office/powerpoint/2010/main" val="9677614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5712333"/>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f. Vary </a:t>
            </a:r>
            <a:r>
              <a:rPr lang="en-PH" sz="2800" dirty="0"/>
              <a:t>the </a:t>
            </a:r>
            <a:r>
              <a:rPr lang="en-PH" sz="2800" dirty="0" smtClean="0"/>
              <a:t>Presentation</a:t>
            </a:r>
            <a:endParaRPr lang="en-PH" sz="2800" dirty="0"/>
          </a:p>
          <a:p>
            <a:pPr indent="0">
              <a:buNone/>
            </a:pPr>
            <a:r>
              <a:rPr lang="en-PH" sz="2800" dirty="0"/>
              <a:t>To make the learning process of the trainees easy, you should utilize fully the presentation materials provided for a particular topic. You should extensively use the blown-up illustrations and other visual aids for emphasis. You should repeat and emphasize the important points in the visual aids, if needed. Speak in local dialect or in Khmer so that the trainees can fully understand well what you are presenting. However, make sure that you do not deviate from the meaning or real intention of the procedures or instructions given in English</a:t>
            </a:r>
          </a:p>
        </p:txBody>
      </p:sp>
    </p:spTree>
    <p:extLst>
      <p:ext uri="{BB962C8B-B14F-4D97-AF65-F5344CB8AC3E}">
        <p14:creationId xmlns:p14="http://schemas.microsoft.com/office/powerpoint/2010/main" val="107370155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773341"/>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g. Conduct </a:t>
            </a:r>
            <a:r>
              <a:rPr lang="en-PH" sz="2800" dirty="0"/>
              <a:t>Mock Interviews</a:t>
            </a:r>
          </a:p>
          <a:p>
            <a:pPr indent="0">
              <a:buNone/>
            </a:pPr>
            <a:r>
              <a:rPr lang="en-PH" sz="2800" dirty="0" smtClean="0"/>
              <a:t>Mock </a:t>
            </a:r>
            <a:r>
              <a:rPr lang="en-PH" sz="2800" dirty="0"/>
              <a:t>interview is a practice interview, which is a vital part of the training. It is a means to evaluate your efficiency in conducting training. By conducting mock interview, the trainees can also have a </a:t>
            </a:r>
            <a:r>
              <a:rPr lang="en-PH" sz="2800" dirty="0" smtClean="0"/>
              <a:t>first-hand </a:t>
            </a:r>
            <a:r>
              <a:rPr lang="en-PH" sz="2800" dirty="0"/>
              <a:t>idea of the real situation that they may encounter in the field work.</a:t>
            </a:r>
          </a:p>
        </p:txBody>
      </p:sp>
    </p:spTree>
    <p:extLst>
      <p:ext uri="{BB962C8B-B14F-4D97-AF65-F5344CB8AC3E}">
        <p14:creationId xmlns:p14="http://schemas.microsoft.com/office/powerpoint/2010/main" val="340328198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5712333"/>
          </a:xfrm>
        </p:spPr>
        <p:txBody>
          <a:bodyPr/>
          <a:lstStyle/>
          <a:p>
            <a:pPr marL="0" indent="0">
              <a:buNone/>
            </a:pPr>
            <a:r>
              <a:rPr lang="en-PH" dirty="0"/>
              <a:t>Preparation for the Training of Team Supervisors and </a:t>
            </a:r>
            <a:r>
              <a:rPr lang="en-PH" dirty="0" smtClean="0"/>
              <a:t>Enumerators</a:t>
            </a:r>
            <a:endParaRPr lang="en-PH" dirty="0"/>
          </a:p>
          <a:p>
            <a:pPr lvl="0" indent="0">
              <a:buNone/>
            </a:pPr>
            <a:r>
              <a:rPr lang="en-PH" sz="2800" dirty="0" smtClean="0"/>
              <a:t>g. Conduct </a:t>
            </a:r>
            <a:r>
              <a:rPr lang="en-PH" sz="2800" dirty="0"/>
              <a:t>Mock Interviews</a:t>
            </a:r>
          </a:p>
          <a:p>
            <a:pPr indent="0">
              <a:buNone/>
            </a:pPr>
            <a:r>
              <a:rPr lang="en-PH" sz="2800" dirty="0"/>
              <a:t>You shall give the trainees the opportunity to practice what they have learned from the discussions through simulated or mock interviews. You shall monitor the practice interviews closely to make sure that the trainees perform correctly. Emphasize to the trainees that if they learn poor interviewing habits, they may carry these habits into their actual work that may lead them to commit mistakes. In correcting errors committed by the trainees during the mock interview, you shall provide constructive criticisms to avoid offending the trainees.</a:t>
            </a:r>
          </a:p>
        </p:txBody>
      </p:sp>
    </p:spTree>
    <p:extLst>
      <p:ext uri="{BB962C8B-B14F-4D97-AF65-F5344CB8AC3E}">
        <p14:creationId xmlns:p14="http://schemas.microsoft.com/office/powerpoint/2010/main" val="358785730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548938"/>
          </a:xfrm>
        </p:spPr>
        <p:txBody>
          <a:bodyPr/>
          <a:lstStyle/>
          <a:p>
            <a:pPr marL="0" indent="0">
              <a:buNone/>
            </a:pPr>
            <a:r>
              <a:rPr lang="en-PH" dirty="0"/>
              <a:t>Field Assignment of the Team Supervisors and Enumerators</a:t>
            </a:r>
          </a:p>
          <a:p>
            <a:pPr lvl="0"/>
            <a:r>
              <a:rPr lang="en-PH" sz="2800" dirty="0" smtClean="0"/>
              <a:t>Enumerators</a:t>
            </a:r>
            <a:endParaRPr lang="en-PH" sz="2800" dirty="0"/>
          </a:p>
          <a:p>
            <a:pPr indent="0">
              <a:buNone/>
            </a:pPr>
            <a:r>
              <a:rPr lang="en-PH" sz="2800" dirty="0"/>
              <a:t>Generally, a village constitutes one enumeration area (EA). However, the villages with larger population or with larger physical areas are divided into 2 or more EAs. In the case of NIS, the number of households per EAs is about 100 to 120 households. Hence, there are many EAs delineated for the census of population in 2008 and Economic Census in 2011. To date, around 28,000 EAs are reported by NIS.</a:t>
            </a:r>
          </a:p>
        </p:txBody>
      </p:sp>
    </p:spTree>
    <p:extLst>
      <p:ext uri="{BB962C8B-B14F-4D97-AF65-F5344CB8AC3E}">
        <p14:creationId xmlns:p14="http://schemas.microsoft.com/office/powerpoint/2010/main" val="102851610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3742563"/>
          </a:xfrm>
        </p:spPr>
        <p:txBody>
          <a:bodyPr/>
          <a:lstStyle/>
          <a:p>
            <a:pPr marL="0" lvl="0" indent="0">
              <a:buNone/>
            </a:pPr>
            <a:r>
              <a:rPr lang="en-PH" dirty="0"/>
              <a:t>Pre-Enumeration</a:t>
            </a:r>
          </a:p>
          <a:p>
            <a:pPr lvl="0"/>
            <a:r>
              <a:rPr lang="en-PH" dirty="0"/>
              <a:t>To collect, allocate and be responsible for all census forms/questionnaires and materials needed for the enumeration of the assigned area.</a:t>
            </a:r>
          </a:p>
          <a:p>
            <a:r>
              <a:rPr lang="en-PH" dirty="0"/>
              <a:t>To allocate the workload (number of EAs and assigned areas) of the ENs and TSs based on the average EAs per province.</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410569782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247317"/>
          </a:xfrm>
        </p:spPr>
        <p:txBody>
          <a:bodyPr/>
          <a:lstStyle/>
          <a:p>
            <a:pPr marL="0" indent="0">
              <a:buNone/>
            </a:pPr>
            <a:r>
              <a:rPr lang="en-PH" dirty="0"/>
              <a:t>Field Assignment of the Team Supervisors and Enumerators</a:t>
            </a:r>
          </a:p>
          <a:p>
            <a:pPr lvl="0"/>
            <a:r>
              <a:rPr lang="en-PH" sz="2800" dirty="0" smtClean="0"/>
              <a:t>Enumerators</a:t>
            </a:r>
            <a:endParaRPr lang="en-PH" sz="2800" dirty="0"/>
          </a:p>
          <a:p>
            <a:pPr indent="0">
              <a:buNone/>
            </a:pPr>
            <a:r>
              <a:rPr lang="en-PH" sz="2800" dirty="0"/>
              <a:t>An EA is a delineated physical area in the village maps. Since there are around 28,000 EAs in the country and the number of ENs is 2,500; each EN will cover about 7 to 9 EAs.</a:t>
            </a:r>
          </a:p>
          <a:p>
            <a:pPr indent="0">
              <a:buNone/>
            </a:pPr>
            <a:r>
              <a:rPr lang="en-PH" sz="2800" dirty="0" smtClean="0"/>
              <a:t>The </a:t>
            </a:r>
            <a:r>
              <a:rPr lang="en-PH" sz="2800" dirty="0"/>
              <a:t>expected number of EAs to be handled by 1 EN has been computed and will be provided to the EN during the training.</a:t>
            </a:r>
          </a:p>
        </p:txBody>
      </p:sp>
    </p:spTree>
    <p:extLst>
      <p:ext uri="{BB962C8B-B14F-4D97-AF65-F5344CB8AC3E}">
        <p14:creationId xmlns:p14="http://schemas.microsoft.com/office/powerpoint/2010/main" val="176840248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773341"/>
          </a:xfrm>
        </p:spPr>
        <p:txBody>
          <a:bodyPr/>
          <a:lstStyle/>
          <a:p>
            <a:pPr marL="0" indent="0">
              <a:buNone/>
            </a:pPr>
            <a:r>
              <a:rPr lang="en-PH" dirty="0"/>
              <a:t>Field Assignment of the Team Supervisors and Enumerators</a:t>
            </a:r>
          </a:p>
          <a:p>
            <a:pPr lvl="0"/>
            <a:r>
              <a:rPr lang="en-PH" sz="2800" dirty="0"/>
              <a:t>Team </a:t>
            </a:r>
            <a:r>
              <a:rPr lang="en-PH" sz="2800" dirty="0" smtClean="0"/>
              <a:t>Supervisor</a:t>
            </a:r>
            <a:endParaRPr lang="en-PH" sz="2800" dirty="0"/>
          </a:p>
          <a:p>
            <a:pPr indent="0">
              <a:buNone/>
            </a:pPr>
            <a:r>
              <a:rPr lang="en-PH" sz="2800" dirty="0"/>
              <a:t>The ROS/AROS will be provided with the list of EAs/Villages grouped together to be assigned under the TS supervision and to be provided with the ENs that will be assigned to such TS. By the end of the training, such list will be provided so that the TSs and ENs will have their respective areas of assignment.</a:t>
            </a:r>
          </a:p>
        </p:txBody>
      </p:sp>
    </p:spTree>
    <p:extLst>
      <p:ext uri="{BB962C8B-B14F-4D97-AF65-F5344CB8AC3E}">
        <p14:creationId xmlns:p14="http://schemas.microsoft.com/office/powerpoint/2010/main" val="234938061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200876"/>
          </a:xfrm>
        </p:spPr>
        <p:txBody>
          <a:bodyPr/>
          <a:lstStyle/>
          <a:p>
            <a:pPr marL="0" indent="0">
              <a:buNone/>
            </a:pPr>
            <a:r>
              <a:rPr lang="en-PH" dirty="0"/>
              <a:t>Census Materials and </a:t>
            </a:r>
            <a:r>
              <a:rPr lang="en-PH" dirty="0" smtClean="0"/>
              <a:t>Supplies</a:t>
            </a:r>
          </a:p>
          <a:p>
            <a:pPr marL="0" indent="0">
              <a:buNone/>
            </a:pPr>
            <a:r>
              <a:rPr lang="en-PH" sz="2800" dirty="0" smtClean="0"/>
              <a:t>1</a:t>
            </a:r>
            <a:r>
              <a:rPr lang="en-PH" sz="2800" dirty="0" smtClean="0"/>
              <a:t>. Enumerations Forms</a:t>
            </a:r>
            <a:endParaRPr lang="en-PH" sz="2800" dirty="0"/>
          </a:p>
          <a:p>
            <a:pPr lvl="0"/>
            <a:r>
              <a:rPr lang="en-PH" sz="2800" dirty="0"/>
              <a:t>Core Module Operation</a:t>
            </a:r>
          </a:p>
          <a:p>
            <a:pPr lvl="0"/>
            <a:r>
              <a:rPr lang="en-PH" sz="2800" dirty="0"/>
              <a:t>Form A – Listing Sheet</a:t>
            </a:r>
          </a:p>
          <a:p>
            <a:pPr lvl="0"/>
            <a:r>
              <a:rPr lang="en-PH" sz="2800" dirty="0"/>
              <a:t>Form B – Basic Information on Agricultural Holdings</a:t>
            </a:r>
          </a:p>
          <a:p>
            <a:r>
              <a:rPr lang="en-PH" sz="2800" dirty="0"/>
              <a:t>Form G – Village Questionnaire (to be distributed to all village leaders</a:t>
            </a:r>
            <a:r>
              <a:rPr lang="en-PH" sz="2800" dirty="0" smtClean="0"/>
              <a:t>) to be provided by May 2013</a:t>
            </a:r>
            <a:endParaRPr lang="en-PH" sz="2800" dirty="0"/>
          </a:p>
        </p:txBody>
      </p:sp>
    </p:spTree>
    <p:extLst>
      <p:ext uri="{BB962C8B-B14F-4D97-AF65-F5344CB8AC3E}">
        <p14:creationId xmlns:p14="http://schemas.microsoft.com/office/powerpoint/2010/main" val="275497629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3200876"/>
          </a:xfrm>
        </p:spPr>
        <p:txBody>
          <a:bodyPr/>
          <a:lstStyle/>
          <a:p>
            <a:pPr marL="0" indent="0">
              <a:buNone/>
            </a:pPr>
            <a:r>
              <a:rPr lang="en-PH" dirty="0"/>
              <a:t>Census Materials and </a:t>
            </a:r>
            <a:r>
              <a:rPr lang="en-PH" dirty="0" smtClean="0"/>
              <a:t>Supplies</a:t>
            </a:r>
            <a:endParaRPr lang="en-PH" sz="2800" dirty="0"/>
          </a:p>
          <a:p>
            <a:pPr marL="0" lvl="0" indent="0">
              <a:buNone/>
            </a:pPr>
            <a:r>
              <a:rPr lang="en-PH" sz="2800" dirty="0" smtClean="0"/>
              <a:t>2. Other </a:t>
            </a:r>
            <a:r>
              <a:rPr lang="en-PH" sz="2800" dirty="0"/>
              <a:t>Census </a:t>
            </a:r>
            <a:r>
              <a:rPr lang="en-PH" sz="2800" dirty="0" smtClean="0"/>
              <a:t>Forms</a:t>
            </a:r>
            <a:endParaRPr lang="en-PH" sz="2800" dirty="0"/>
          </a:p>
          <a:p>
            <a:pPr lvl="0"/>
            <a:r>
              <a:rPr lang="en-PH" sz="2800" dirty="0"/>
              <a:t>Enumeration Area/Village Maps</a:t>
            </a:r>
          </a:p>
          <a:p>
            <a:pPr lvl="0"/>
            <a:r>
              <a:rPr lang="en-PH" sz="2800" dirty="0"/>
              <a:t>Form H (NCAC Sticker) – Notice of Listing and Enumeration</a:t>
            </a:r>
          </a:p>
          <a:p>
            <a:pPr lvl="0"/>
            <a:r>
              <a:rPr lang="en-PH" sz="2800" dirty="0"/>
              <a:t>Form I2 – Appointment Slip</a:t>
            </a:r>
          </a:p>
          <a:p>
            <a:r>
              <a:rPr lang="en-PH" sz="2800" dirty="0"/>
              <a:t>Blank Village/EA Map</a:t>
            </a:r>
            <a:endParaRPr lang="en-PH" sz="2800" dirty="0" smtClean="0"/>
          </a:p>
        </p:txBody>
      </p:sp>
    </p:spTree>
    <p:extLst>
      <p:ext uri="{BB962C8B-B14F-4D97-AF65-F5344CB8AC3E}">
        <p14:creationId xmlns:p14="http://schemas.microsoft.com/office/powerpoint/2010/main" val="264576234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838248"/>
          </a:xfrm>
        </p:spPr>
        <p:txBody>
          <a:bodyPr/>
          <a:lstStyle/>
          <a:p>
            <a:pPr marL="0" indent="0">
              <a:buNone/>
            </a:pPr>
            <a:r>
              <a:rPr lang="en-PH" dirty="0"/>
              <a:t>Census Materials and </a:t>
            </a:r>
            <a:r>
              <a:rPr lang="en-PH" dirty="0" smtClean="0"/>
              <a:t>Supplies</a:t>
            </a:r>
            <a:endParaRPr lang="en-PH" sz="2800" dirty="0"/>
          </a:p>
          <a:p>
            <a:pPr marL="0" lvl="0" indent="0">
              <a:buNone/>
            </a:pPr>
            <a:r>
              <a:rPr lang="en-PH" sz="2400" dirty="0" smtClean="0"/>
              <a:t>3. Field </a:t>
            </a:r>
            <a:r>
              <a:rPr lang="en-PH" sz="2400" dirty="0"/>
              <a:t>Reporting </a:t>
            </a:r>
            <a:r>
              <a:rPr lang="en-PH" sz="2400" dirty="0" smtClean="0"/>
              <a:t>Forms</a:t>
            </a:r>
            <a:endParaRPr lang="en-PH" sz="2400" dirty="0"/>
          </a:p>
          <a:p>
            <a:pPr lvl="0"/>
            <a:r>
              <a:rPr lang="en-PH" sz="2400" dirty="0"/>
              <a:t>Form I.3a – Enumerator’s Progress Report</a:t>
            </a:r>
          </a:p>
          <a:p>
            <a:pPr lvl="0"/>
            <a:r>
              <a:rPr lang="en-PH" sz="2400" dirty="0"/>
              <a:t>Form I.3b – Supervisor’s Progress Report</a:t>
            </a:r>
          </a:p>
          <a:p>
            <a:pPr lvl="0"/>
            <a:r>
              <a:rPr lang="en-PH" sz="2400" dirty="0"/>
              <a:t>Form I.4 – </a:t>
            </a:r>
            <a:r>
              <a:rPr lang="en-PH" sz="2400" dirty="0" err="1"/>
              <a:t>Spotcheck</a:t>
            </a:r>
            <a:r>
              <a:rPr lang="en-PH" sz="2400" dirty="0"/>
              <a:t>/Observation Report</a:t>
            </a:r>
          </a:p>
          <a:p>
            <a:pPr lvl="0"/>
            <a:r>
              <a:rPr lang="en-PH" sz="2400" dirty="0"/>
              <a:t>Form I.5 – Re-interview </a:t>
            </a:r>
            <a:r>
              <a:rPr lang="en-PH" sz="2400" dirty="0" smtClean="0"/>
              <a:t>Form</a:t>
            </a:r>
          </a:p>
          <a:p>
            <a:pPr marL="0" lvl="0" indent="0">
              <a:buNone/>
            </a:pPr>
            <a:r>
              <a:rPr lang="en-PH" sz="2400" dirty="0" smtClean="0"/>
              <a:t>4. Certification </a:t>
            </a:r>
            <a:r>
              <a:rPr lang="en-PH" sz="2400" dirty="0"/>
              <a:t>Forms</a:t>
            </a:r>
          </a:p>
          <a:p>
            <a:pPr lvl="0"/>
            <a:r>
              <a:rPr lang="en-PH" sz="2400" dirty="0" smtClean="0"/>
              <a:t>Form </a:t>
            </a:r>
            <a:r>
              <a:rPr lang="en-PH" sz="2400" dirty="0"/>
              <a:t>I.6 – Enumerator’s Contract</a:t>
            </a:r>
          </a:p>
          <a:p>
            <a:pPr lvl="0"/>
            <a:r>
              <a:rPr lang="en-PH" sz="2400" dirty="0"/>
              <a:t>Form I.7 – Certification of Work Completed by Village Leader</a:t>
            </a:r>
          </a:p>
          <a:p>
            <a:pPr lvl="0"/>
            <a:r>
              <a:rPr lang="en-PH" sz="2400" dirty="0"/>
              <a:t>Form I.8 – Certification of Work Completed by the TS</a:t>
            </a:r>
          </a:p>
          <a:p>
            <a:r>
              <a:rPr lang="en-PH" sz="2400" dirty="0"/>
              <a:t>Form I.9 – Certification of Work Completed by the Regional Officer</a:t>
            </a:r>
          </a:p>
        </p:txBody>
      </p:sp>
    </p:spTree>
    <p:extLst>
      <p:ext uri="{BB962C8B-B14F-4D97-AF65-F5344CB8AC3E}">
        <p14:creationId xmlns:p14="http://schemas.microsoft.com/office/powerpoint/2010/main" val="308222315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2400657"/>
          </a:xfrm>
        </p:spPr>
        <p:txBody>
          <a:bodyPr/>
          <a:lstStyle/>
          <a:p>
            <a:pPr marL="0" indent="0">
              <a:buNone/>
            </a:pPr>
            <a:r>
              <a:rPr lang="en-PH" dirty="0"/>
              <a:t>Census Materials and </a:t>
            </a:r>
            <a:r>
              <a:rPr lang="en-PH" dirty="0" smtClean="0"/>
              <a:t>Supplies</a:t>
            </a:r>
            <a:endParaRPr lang="en-PH" sz="2800" dirty="0"/>
          </a:p>
          <a:p>
            <a:pPr marL="0" lvl="0" indent="0">
              <a:buNone/>
            </a:pPr>
            <a:r>
              <a:rPr lang="en-PH" sz="2400" dirty="0" smtClean="0"/>
              <a:t>5. Other </a:t>
            </a:r>
            <a:r>
              <a:rPr lang="en-PH" sz="2400" dirty="0"/>
              <a:t>Administrative </a:t>
            </a:r>
            <a:r>
              <a:rPr lang="en-PH" sz="2400" dirty="0" smtClean="0"/>
              <a:t>Forms</a:t>
            </a:r>
            <a:r>
              <a:rPr lang="en-PH" sz="2400" dirty="0"/>
              <a:t> </a:t>
            </a:r>
          </a:p>
          <a:p>
            <a:pPr lvl="0"/>
            <a:r>
              <a:rPr lang="en-PH" sz="2400" dirty="0"/>
              <a:t>Form I.10 – Transmittal/Receipt Form</a:t>
            </a:r>
          </a:p>
          <a:p>
            <a:pPr lvl="0"/>
            <a:r>
              <a:rPr lang="en-PH" sz="2400" dirty="0"/>
              <a:t>Form J – Bundle Cover for Census </a:t>
            </a:r>
            <a:r>
              <a:rPr lang="en-PH" sz="2400" dirty="0" smtClean="0"/>
              <a:t>Forms</a:t>
            </a:r>
            <a:endParaRPr lang="en-PH" sz="2400" dirty="0"/>
          </a:p>
          <a:p>
            <a:pPr marL="280988" indent="-280988">
              <a:buNone/>
            </a:pPr>
            <a:r>
              <a:rPr lang="en-PH" sz="2400" dirty="0" smtClean="0"/>
              <a:t>6. Office </a:t>
            </a:r>
            <a:r>
              <a:rPr lang="en-PH" sz="2400" dirty="0"/>
              <a:t>Supplies such as </a:t>
            </a:r>
            <a:r>
              <a:rPr lang="en-PH" sz="2400" dirty="0" err="1"/>
              <a:t>ballpens</a:t>
            </a:r>
            <a:r>
              <a:rPr lang="en-PH" sz="2400" dirty="0"/>
              <a:t>, pencils, erasers, sharpeners, bond paper, shoelaces/fasteners, etc. will also be provided.</a:t>
            </a:r>
          </a:p>
        </p:txBody>
      </p:sp>
    </p:spTree>
    <p:extLst>
      <p:ext uri="{BB962C8B-B14F-4D97-AF65-F5344CB8AC3E}">
        <p14:creationId xmlns:p14="http://schemas.microsoft.com/office/powerpoint/2010/main" val="126142363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Training and Enumeration Area Assignment</a:t>
            </a:r>
            <a:endParaRPr lang="en-PH" sz="3600" dirty="0"/>
          </a:p>
        </p:txBody>
      </p:sp>
      <p:sp>
        <p:nvSpPr>
          <p:cNvPr id="10" name="Text Placeholder 9"/>
          <p:cNvSpPr>
            <a:spLocks noGrp="1"/>
          </p:cNvSpPr>
          <p:nvPr>
            <p:ph type="body" sz="quarter" idx="10"/>
          </p:nvPr>
        </p:nvSpPr>
        <p:spPr>
          <a:xfrm>
            <a:off x="381000" y="1066800"/>
            <a:ext cx="8382000" cy="4247317"/>
          </a:xfrm>
        </p:spPr>
        <p:txBody>
          <a:bodyPr/>
          <a:lstStyle/>
          <a:p>
            <a:pPr marL="0" indent="0">
              <a:buNone/>
            </a:pPr>
            <a:r>
              <a:rPr lang="en-PH" dirty="0"/>
              <a:t>Census Materials and </a:t>
            </a:r>
            <a:r>
              <a:rPr lang="en-PH" dirty="0" smtClean="0"/>
              <a:t>Supplies</a:t>
            </a:r>
            <a:endParaRPr lang="en-PH" sz="2800" dirty="0"/>
          </a:p>
          <a:p>
            <a:r>
              <a:rPr lang="en-PH" sz="2400" dirty="0"/>
              <a:t>The above census materials shall be distributed to the ENs and TSs at the end of their training and after their designation as TSs and ENs by the ROS/AROS. The distribution shall be based on the allocation list provided by the Central Census Office. There will be reserves of the census forms that shall be kept by the ROS/AROS or the TSs in case of shortage of forms.</a:t>
            </a:r>
          </a:p>
          <a:p>
            <a:r>
              <a:rPr lang="en-PH" sz="2400" dirty="0" smtClean="0"/>
              <a:t>The </a:t>
            </a:r>
            <a:r>
              <a:rPr lang="en-PH" sz="2400" dirty="0"/>
              <a:t>ROs/AROs shall maintain a record of the types and quantities of NCAC questionnaires and forms that have been issued to each EN using Form I.10 – Transmittal/Receipt Form. The ENs shall also sign their names to indicate the receipt of the materials.</a:t>
            </a:r>
          </a:p>
        </p:txBody>
      </p:sp>
    </p:spTree>
    <p:extLst>
      <p:ext uri="{BB962C8B-B14F-4D97-AF65-F5344CB8AC3E}">
        <p14:creationId xmlns:p14="http://schemas.microsoft.com/office/powerpoint/2010/main" val="52620144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087273"/>
          </a:xfrm>
        </p:spPr>
        <p:txBody>
          <a:bodyPr/>
          <a:lstStyle/>
          <a:p>
            <a:r>
              <a:rPr lang="en-PH" dirty="0" smtClean="0"/>
              <a:t>Quality Control</a:t>
            </a:r>
            <a:endParaRPr lang="en-PH" dirty="0"/>
          </a:p>
          <a:p>
            <a:pPr marL="0" indent="0">
              <a:buNone/>
            </a:pPr>
            <a:r>
              <a:rPr lang="en-PH" dirty="0"/>
              <a:t>The accuracy of the final output of the NCAC depends on the good quality of the data collection from the household being listed and enumerated. Even though the training has been done properly and the data processing has been efficiently developed but if no sufficient quality controls are implemented during the data collection, the final data will still be of poor quality.</a:t>
            </a:r>
            <a:endParaRPr lang="en-PH" sz="2400" dirty="0"/>
          </a:p>
        </p:txBody>
      </p:sp>
    </p:spTree>
    <p:extLst>
      <p:ext uri="{BB962C8B-B14F-4D97-AF65-F5344CB8AC3E}">
        <p14:creationId xmlns:p14="http://schemas.microsoft.com/office/powerpoint/2010/main" val="251411887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530471"/>
          </a:xfrm>
        </p:spPr>
        <p:txBody>
          <a:bodyPr/>
          <a:lstStyle/>
          <a:p>
            <a:r>
              <a:rPr lang="en-PH" dirty="0" smtClean="0"/>
              <a:t>Quality Control</a:t>
            </a:r>
            <a:endParaRPr lang="en-PH" dirty="0"/>
          </a:p>
          <a:p>
            <a:pPr marL="0" indent="0">
              <a:buNone/>
            </a:pPr>
            <a:r>
              <a:rPr lang="en-PH" dirty="0"/>
              <a:t>Close supervision and regular checking/reviewing of accomplished questionnaires and providing instructions in correcting errors are the basic techniques in obtaining quality data. Please note the following hierarchy of supervision and communication during the listing and enumeration of households (core module operation) as well as during the supplementary module operation.</a:t>
            </a:r>
            <a:endParaRPr lang="en-PH" sz="2400" dirty="0"/>
          </a:p>
        </p:txBody>
      </p:sp>
    </p:spTree>
    <p:extLst>
      <p:ext uri="{BB962C8B-B14F-4D97-AF65-F5344CB8AC3E}">
        <p14:creationId xmlns:p14="http://schemas.microsoft.com/office/powerpoint/2010/main" val="249324949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graphicFrame>
        <p:nvGraphicFramePr>
          <p:cNvPr id="22" name="Table 21"/>
          <p:cNvGraphicFramePr>
            <a:graphicFrameLocks noGrp="1"/>
          </p:cNvGraphicFramePr>
          <p:nvPr>
            <p:extLst>
              <p:ext uri="{D42A27DB-BD31-4B8C-83A1-F6EECF244321}">
                <p14:modId xmlns:p14="http://schemas.microsoft.com/office/powerpoint/2010/main" val="831398845"/>
              </p:ext>
            </p:extLst>
          </p:nvPr>
        </p:nvGraphicFramePr>
        <p:xfrm>
          <a:off x="1524000" y="1229360"/>
          <a:ext cx="6096000" cy="370840"/>
        </p:xfrm>
        <a:graphic>
          <a:graphicData uri="http://schemas.openxmlformats.org/drawingml/2006/table">
            <a:tbl>
              <a:tblPr firstRow="1" bandRow="1">
                <a:tableStyleId>{D113A9D2-9D6B-4929-AA2D-F23B5EE8CBE7}</a:tableStyleId>
              </a:tblPr>
              <a:tblGrid>
                <a:gridCol w="6096000"/>
              </a:tblGrid>
              <a:tr h="370840">
                <a:tc>
                  <a:txBody>
                    <a:bodyPr/>
                    <a:lstStyle/>
                    <a:p>
                      <a:pPr algn="ctr"/>
                      <a:r>
                        <a:rPr lang="en-PH" sz="1800" b="1" kern="1200" dirty="0" smtClean="0">
                          <a:solidFill>
                            <a:schemeClr val="tx1"/>
                          </a:solidFill>
                          <a:effectLst/>
                          <a:latin typeface="+mn-lt"/>
                          <a:ea typeface="+mn-ea"/>
                          <a:cs typeface="+mn-cs"/>
                        </a:rPr>
                        <a:t>NCAC OFFICE (Undersecretary)</a:t>
                      </a:r>
                      <a:endParaRPr lang="en-PH" dirty="0">
                        <a:solidFill>
                          <a:schemeClr val="tx1"/>
                        </a:solidFill>
                      </a:endParaRPr>
                    </a:p>
                  </a:txBody>
                  <a:tcP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813380329"/>
              </p:ext>
            </p:extLst>
          </p:nvPr>
        </p:nvGraphicFramePr>
        <p:xfrm>
          <a:off x="1524000" y="1798320"/>
          <a:ext cx="6096000" cy="640080"/>
        </p:xfrm>
        <a:graphic>
          <a:graphicData uri="http://schemas.openxmlformats.org/drawingml/2006/table">
            <a:tbl>
              <a:tblPr firstRow="1" bandRow="1">
                <a:tableStyleId>{D113A9D2-9D6B-4929-AA2D-F23B5EE8CBE7}</a:tableStyleId>
              </a:tblPr>
              <a:tblGrid>
                <a:gridCol w="6096000"/>
              </a:tblGrid>
              <a:tr h="370840">
                <a:tc>
                  <a:txBody>
                    <a:bodyPr/>
                    <a:lstStyle/>
                    <a:p>
                      <a:r>
                        <a:rPr lang="en-PH" sz="1800" b="1" kern="1200" dirty="0" smtClean="0">
                          <a:solidFill>
                            <a:schemeClr val="tx1"/>
                          </a:solidFill>
                          <a:effectLst/>
                          <a:latin typeface="+mn-lt"/>
                          <a:ea typeface="+mn-ea"/>
                          <a:cs typeface="+mn-cs"/>
                        </a:rPr>
                        <a:t>To be assisted by Director (Coordination &amp; Supervision) and</a:t>
                      </a:r>
                    </a:p>
                    <a:p>
                      <a:pPr algn="ctr"/>
                      <a:r>
                        <a:rPr lang="en-PH" sz="1800" b="1" kern="1200" dirty="0" smtClean="0">
                          <a:solidFill>
                            <a:schemeClr val="tx1"/>
                          </a:solidFill>
                          <a:effectLst/>
                          <a:latin typeface="+mn-lt"/>
                          <a:ea typeface="+mn-ea"/>
                          <a:cs typeface="+mn-cs"/>
                        </a:rPr>
                        <a:t>DDG in-charge of the Economic Statistics in NIS</a:t>
                      </a:r>
                      <a:endParaRPr lang="en-PH" dirty="0">
                        <a:solidFill>
                          <a:schemeClr val="tx1"/>
                        </a:solidFill>
                      </a:endParaRPr>
                    </a:p>
                  </a:txBody>
                  <a:tcP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267693650"/>
              </p:ext>
            </p:extLst>
          </p:nvPr>
        </p:nvGraphicFramePr>
        <p:xfrm>
          <a:off x="1524000" y="2677160"/>
          <a:ext cx="6096000" cy="447040"/>
        </p:xfrm>
        <a:graphic>
          <a:graphicData uri="http://schemas.openxmlformats.org/drawingml/2006/table">
            <a:tbl>
              <a:tblPr firstRow="1" bandRow="1">
                <a:tableStyleId>{D113A9D2-9D6B-4929-AA2D-F23B5EE8CBE7}</a:tableStyleId>
              </a:tblPr>
              <a:tblGrid>
                <a:gridCol w="6096000"/>
              </a:tblGrid>
              <a:tr h="447040">
                <a:tc>
                  <a:txBody>
                    <a:bodyPr/>
                    <a:lstStyle/>
                    <a:p>
                      <a:pPr algn="ctr"/>
                      <a:r>
                        <a:rPr lang="en-PH" sz="1800" b="1" kern="1200" dirty="0" smtClean="0">
                          <a:solidFill>
                            <a:schemeClr val="tx1"/>
                          </a:solidFill>
                          <a:effectLst/>
                          <a:latin typeface="+mn-lt"/>
                          <a:ea typeface="+mn-ea"/>
                          <a:cs typeface="+mn-cs"/>
                        </a:rPr>
                        <a:t>Senior Coordinating Officers</a:t>
                      </a:r>
                      <a:endParaRPr lang="en-PH" dirty="0">
                        <a:solidFill>
                          <a:schemeClr val="tx1"/>
                        </a:solidFill>
                      </a:endParaRPr>
                    </a:p>
                  </a:txBody>
                  <a:tcP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1675560426"/>
              </p:ext>
            </p:extLst>
          </p:nvPr>
        </p:nvGraphicFramePr>
        <p:xfrm>
          <a:off x="1524000" y="3362960"/>
          <a:ext cx="6096000" cy="370840"/>
        </p:xfrm>
        <a:graphic>
          <a:graphicData uri="http://schemas.openxmlformats.org/drawingml/2006/table">
            <a:tbl>
              <a:tblPr firstRow="1" bandRow="1">
                <a:tableStyleId>{D113A9D2-9D6B-4929-AA2D-F23B5EE8CBE7}</a:tableStyleId>
              </a:tblPr>
              <a:tblGrid>
                <a:gridCol w="6096000"/>
              </a:tblGrid>
              <a:tr h="370840">
                <a:tc>
                  <a:txBody>
                    <a:bodyPr/>
                    <a:lstStyle/>
                    <a:p>
                      <a:pPr algn="ctr"/>
                      <a:r>
                        <a:rPr lang="en-PH" sz="1800" b="1" kern="1200" dirty="0" smtClean="0">
                          <a:solidFill>
                            <a:schemeClr val="tx1"/>
                          </a:solidFill>
                          <a:effectLst/>
                          <a:latin typeface="+mn-lt"/>
                          <a:ea typeface="+mn-ea"/>
                          <a:cs typeface="+mn-cs"/>
                        </a:rPr>
                        <a:t>Regional Officer (Designated by DG-NCAC)</a:t>
                      </a:r>
                      <a:endParaRPr lang="en-PH" dirty="0">
                        <a:solidFill>
                          <a:schemeClr val="tx1"/>
                        </a:solidFill>
                      </a:endParaRPr>
                    </a:p>
                  </a:txBody>
                  <a:tcPr>
                    <a:cell3D prstMaterial="dkEdge">
                      <a:bevel/>
                      <a:lightRig rig="flood" dir="t"/>
                    </a:cell3D>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53735764"/>
              </p:ext>
            </p:extLst>
          </p:nvPr>
        </p:nvGraphicFramePr>
        <p:xfrm>
          <a:off x="1524000" y="3916680"/>
          <a:ext cx="6096000" cy="1188720"/>
        </p:xfrm>
        <a:graphic>
          <a:graphicData uri="http://schemas.openxmlformats.org/drawingml/2006/table">
            <a:tbl>
              <a:tblPr firstRow="1" bandRow="1">
                <a:tableStyleId>{D113A9D2-9D6B-4929-AA2D-F23B5EE8CBE7}</a:tableStyleId>
              </a:tblPr>
              <a:tblGrid>
                <a:gridCol w="6096000"/>
              </a:tblGrid>
              <a:tr h="370840">
                <a:tc>
                  <a:txBody>
                    <a:bodyPr/>
                    <a:lstStyle/>
                    <a:p>
                      <a:pPr algn="ctr"/>
                      <a:r>
                        <a:rPr lang="en-PH" sz="1800" b="1" kern="1200" dirty="0" smtClean="0">
                          <a:solidFill>
                            <a:schemeClr val="tx1"/>
                          </a:solidFill>
                          <a:effectLst/>
                          <a:latin typeface="+mn-lt"/>
                          <a:ea typeface="+mn-ea"/>
                          <a:cs typeface="+mn-cs"/>
                        </a:rPr>
                        <a:t>To be assisted by Assistant Regional Officer(s)</a:t>
                      </a:r>
                    </a:p>
                    <a:p>
                      <a:pPr algn="ctr"/>
                      <a:r>
                        <a:rPr lang="en-PH" sz="1800" b="1" kern="1200" dirty="0" smtClean="0">
                          <a:solidFill>
                            <a:schemeClr val="tx1"/>
                          </a:solidFill>
                          <a:effectLst/>
                          <a:latin typeface="+mn-lt"/>
                          <a:ea typeface="+mn-ea"/>
                          <a:cs typeface="+mn-cs"/>
                        </a:rPr>
                        <a:t>(Designated by DG-NCAC) and</a:t>
                      </a:r>
                    </a:p>
                    <a:p>
                      <a:pPr algn="ctr"/>
                      <a:r>
                        <a:rPr lang="en-PH" sz="1800" b="1" kern="1200" dirty="0" smtClean="0">
                          <a:solidFill>
                            <a:schemeClr val="tx1"/>
                          </a:solidFill>
                          <a:effectLst/>
                          <a:latin typeface="+mn-lt"/>
                          <a:ea typeface="+mn-ea"/>
                          <a:cs typeface="+mn-cs"/>
                        </a:rPr>
                        <a:t>Provincial Supervisor(s)</a:t>
                      </a:r>
                    </a:p>
                    <a:p>
                      <a:pPr algn="ctr"/>
                      <a:r>
                        <a:rPr lang="en-PH" sz="1800" b="1" kern="1200" dirty="0" smtClean="0">
                          <a:solidFill>
                            <a:schemeClr val="tx1"/>
                          </a:solidFill>
                          <a:effectLst/>
                          <a:latin typeface="+mn-lt"/>
                          <a:ea typeface="+mn-ea"/>
                          <a:cs typeface="+mn-cs"/>
                        </a:rPr>
                        <a:t>(selected from the province/districts)</a:t>
                      </a:r>
                      <a:endParaRPr lang="en-PH" dirty="0">
                        <a:solidFill>
                          <a:schemeClr val="tx1"/>
                        </a:solidFill>
                      </a:endParaRPr>
                    </a:p>
                  </a:txBody>
                  <a:tcPr>
                    <a:cell3D prstMaterial="dkEdge">
                      <a:bevel/>
                      <a:lightRig rig="flood" dir="t"/>
                    </a:cell3D>
                  </a:tcPr>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3240827515"/>
              </p:ext>
            </p:extLst>
          </p:nvPr>
        </p:nvGraphicFramePr>
        <p:xfrm>
          <a:off x="1524000" y="5344160"/>
          <a:ext cx="6096000" cy="370840"/>
        </p:xfrm>
        <a:graphic>
          <a:graphicData uri="http://schemas.openxmlformats.org/drawingml/2006/table">
            <a:tbl>
              <a:tblPr firstRow="1" bandRow="1">
                <a:tableStyleId>{D113A9D2-9D6B-4929-AA2D-F23B5EE8CBE7}</a:tableStyleId>
              </a:tblPr>
              <a:tblGrid>
                <a:gridCol w="6096000"/>
              </a:tblGrid>
              <a:tr h="370840">
                <a:tc>
                  <a:txBody>
                    <a:bodyPr/>
                    <a:lstStyle/>
                    <a:p>
                      <a:pPr algn="ctr"/>
                      <a:r>
                        <a:rPr lang="en-PH" sz="1800" b="1" kern="1200" dirty="0" smtClean="0">
                          <a:solidFill>
                            <a:schemeClr val="tx1"/>
                          </a:solidFill>
                          <a:effectLst/>
                          <a:latin typeface="+mn-lt"/>
                          <a:ea typeface="+mn-ea"/>
                          <a:cs typeface="+mn-cs"/>
                        </a:rPr>
                        <a:t>Team Supervisors (District Officers)</a:t>
                      </a:r>
                      <a:endParaRPr lang="en-PH" dirty="0">
                        <a:solidFill>
                          <a:schemeClr val="tx1"/>
                        </a:solidFill>
                      </a:endParaRPr>
                    </a:p>
                  </a:txBody>
                  <a:tcPr>
                    <a:cell3D prstMaterial="dkEdge">
                      <a:bevel/>
                      <a:lightRig rig="flood" dir="t"/>
                    </a:cell3D>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486739898"/>
              </p:ext>
            </p:extLst>
          </p:nvPr>
        </p:nvGraphicFramePr>
        <p:xfrm>
          <a:off x="1524000" y="5953760"/>
          <a:ext cx="6096000" cy="370840"/>
        </p:xfrm>
        <a:graphic>
          <a:graphicData uri="http://schemas.openxmlformats.org/drawingml/2006/table">
            <a:tbl>
              <a:tblPr firstRow="1" bandRow="1">
                <a:tableStyleId>{D113A9D2-9D6B-4929-AA2D-F23B5EE8CBE7}</a:tableStyleId>
              </a:tblPr>
              <a:tblGrid>
                <a:gridCol w="6096000"/>
              </a:tblGrid>
              <a:tr h="370840">
                <a:tc>
                  <a:txBody>
                    <a:bodyPr/>
                    <a:lstStyle/>
                    <a:p>
                      <a:pPr algn="ctr"/>
                      <a:r>
                        <a:rPr lang="en-PH" sz="1800" b="1" kern="1200" dirty="0" smtClean="0">
                          <a:solidFill>
                            <a:schemeClr val="tx1"/>
                          </a:solidFill>
                          <a:effectLst/>
                          <a:latin typeface="+mn-lt"/>
                          <a:ea typeface="+mn-ea"/>
                          <a:cs typeface="+mn-cs"/>
                        </a:rPr>
                        <a:t>Enumerators</a:t>
                      </a:r>
                      <a:endParaRPr lang="en-PH" dirty="0">
                        <a:solidFill>
                          <a:schemeClr val="tx1"/>
                        </a:solidFill>
                      </a:endParaRPr>
                    </a:p>
                  </a:txBody>
                  <a:tcPr/>
                </a:tc>
              </a:tr>
            </a:tbl>
          </a:graphicData>
        </a:graphic>
      </p:graphicFrame>
      <p:cxnSp>
        <p:nvCxnSpPr>
          <p:cNvPr id="2049" name="Straight Arrow Connector 2048"/>
          <p:cNvCxnSpPr/>
          <p:nvPr/>
        </p:nvCxnSpPr>
        <p:spPr>
          <a:xfrm flipV="1">
            <a:off x="4572000" y="57150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6" name="Straight Arrow Connector 35"/>
          <p:cNvCxnSpPr/>
          <p:nvPr/>
        </p:nvCxnSpPr>
        <p:spPr>
          <a:xfrm flipV="1">
            <a:off x="4572000" y="51435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7" name="Straight Arrow Connector 36"/>
          <p:cNvCxnSpPr/>
          <p:nvPr/>
        </p:nvCxnSpPr>
        <p:spPr>
          <a:xfrm flipV="1">
            <a:off x="4572000" y="37338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8" name="Straight Arrow Connector 37"/>
          <p:cNvCxnSpPr/>
          <p:nvPr/>
        </p:nvCxnSpPr>
        <p:spPr>
          <a:xfrm flipV="1">
            <a:off x="4591665" y="31242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9" name="Straight Arrow Connector 38"/>
          <p:cNvCxnSpPr/>
          <p:nvPr/>
        </p:nvCxnSpPr>
        <p:spPr>
          <a:xfrm flipV="1">
            <a:off x="4547419" y="24384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40" name="Straight Arrow Connector 39"/>
          <p:cNvCxnSpPr/>
          <p:nvPr/>
        </p:nvCxnSpPr>
        <p:spPr>
          <a:xfrm flipV="1">
            <a:off x="4572000" y="1600200"/>
            <a:ext cx="0" cy="22860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4610040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5170646"/>
          </a:xfrm>
        </p:spPr>
        <p:txBody>
          <a:bodyPr/>
          <a:lstStyle/>
          <a:p>
            <a:pPr marL="0" lvl="0" indent="0">
              <a:buNone/>
            </a:pPr>
            <a:r>
              <a:rPr lang="en-PH" dirty="0" smtClean="0"/>
              <a:t>Enumeration</a:t>
            </a:r>
            <a:endParaRPr lang="en-PH" dirty="0"/>
          </a:p>
          <a:p>
            <a:pPr lvl="0"/>
            <a:r>
              <a:rPr lang="en-PH" dirty="0"/>
              <a:t>To direct and supervise the conduct of the NCAC 2013 (core module and supplementary module) in the assigned province;</a:t>
            </a:r>
          </a:p>
          <a:p>
            <a:pPr lvl="0"/>
            <a:r>
              <a:rPr lang="en-PH" dirty="0"/>
              <a:t>To guide and assist the TS in the resolution of problems encountered during the NCAC 2013 core module data collection in the assigned province;</a:t>
            </a:r>
          </a:p>
          <a:p>
            <a:r>
              <a:rPr lang="en-PH" dirty="0"/>
              <a:t>To spot-check the work of the TSs and ENs as well as to re-interview some households already enumerated by the </a:t>
            </a:r>
            <a:r>
              <a:rPr lang="en-PH" dirty="0" err="1"/>
              <a:t>ENs.</a:t>
            </a:r>
            <a:endParaRPr lang="en-PH" dirty="0"/>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359371460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530471"/>
          </a:xfrm>
        </p:spPr>
        <p:txBody>
          <a:bodyPr/>
          <a:lstStyle/>
          <a:p>
            <a:r>
              <a:rPr lang="en-PH" dirty="0" smtClean="0"/>
              <a:t>Quality Control</a:t>
            </a:r>
            <a:endParaRPr lang="en-PH" dirty="0"/>
          </a:p>
          <a:p>
            <a:pPr marL="0" indent="0">
              <a:buNone/>
            </a:pPr>
            <a:r>
              <a:rPr lang="en-PH" dirty="0"/>
              <a:t>The provincial census supervisors shall check the work of the TSs and has the right to check directly the work of the enumerators. The provincial census supervisor is responsible for the successful and timely completion of the field operations in their assigned provinces. </a:t>
            </a:r>
            <a:r>
              <a:rPr lang="en-PH" dirty="0" err="1"/>
              <a:t>He/She</a:t>
            </a:r>
            <a:r>
              <a:rPr lang="en-PH" dirty="0"/>
              <a:t> is liable for any inefficiency and equally responsible for any wrong doings of the census personnel that he/she supervises.</a:t>
            </a:r>
            <a:endParaRPr lang="en-PH" sz="2400" dirty="0"/>
          </a:p>
        </p:txBody>
      </p:sp>
    </p:spTree>
    <p:extLst>
      <p:ext uri="{BB962C8B-B14F-4D97-AF65-F5344CB8AC3E}">
        <p14:creationId xmlns:p14="http://schemas.microsoft.com/office/powerpoint/2010/main" val="10614266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530471"/>
          </a:xfrm>
        </p:spPr>
        <p:txBody>
          <a:bodyPr/>
          <a:lstStyle/>
          <a:p>
            <a:r>
              <a:rPr lang="en-PH" dirty="0" smtClean="0"/>
              <a:t>Quality Control</a:t>
            </a:r>
            <a:endParaRPr lang="en-PH" dirty="0"/>
          </a:p>
          <a:p>
            <a:pPr marL="0" indent="0">
              <a:buNone/>
            </a:pPr>
            <a:r>
              <a:rPr lang="en-PH" dirty="0"/>
              <a:t>To be effective, the provincial census supervisors shall have a sense of leadership. </a:t>
            </a:r>
            <a:r>
              <a:rPr lang="en-PH" dirty="0" err="1"/>
              <a:t>He/She</a:t>
            </a:r>
            <a:r>
              <a:rPr lang="en-PH" dirty="0"/>
              <a:t> shall be capable of compelling the TSs and ENs to work in attaining the objectives of the census, that is, the collection of accurate and timely data. </a:t>
            </a:r>
            <a:r>
              <a:rPr lang="en-PH" dirty="0" err="1"/>
              <a:t>He/She</a:t>
            </a:r>
            <a:r>
              <a:rPr lang="en-PH" dirty="0"/>
              <a:t> shall always be prepared to assist them in the performance of their duties. The TSs and the ENs can rely on the PCS for the solution of the day-to-day problems of their work</a:t>
            </a:r>
            <a:r>
              <a:rPr lang="en-PH" dirty="0" smtClean="0"/>
              <a:t>.</a:t>
            </a:r>
            <a:endParaRPr lang="en-PH" dirty="0"/>
          </a:p>
        </p:txBody>
      </p:sp>
    </p:spTree>
    <p:extLst>
      <p:ext uri="{BB962C8B-B14F-4D97-AF65-F5344CB8AC3E}">
        <p14:creationId xmlns:p14="http://schemas.microsoft.com/office/powerpoint/2010/main" val="25183016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3200876"/>
          </a:xfrm>
        </p:spPr>
        <p:txBody>
          <a:bodyPr/>
          <a:lstStyle/>
          <a:p>
            <a:r>
              <a:rPr lang="en-PH" dirty="0" smtClean="0"/>
              <a:t>Quality Control</a:t>
            </a:r>
            <a:endParaRPr lang="en-PH" dirty="0"/>
          </a:p>
          <a:p>
            <a:pPr marL="0" indent="0">
              <a:buNone/>
            </a:pPr>
            <a:r>
              <a:rPr lang="en-PH" dirty="0" smtClean="0"/>
              <a:t>The </a:t>
            </a:r>
            <a:r>
              <a:rPr lang="en-PH" dirty="0"/>
              <a:t>PCS shall also be familiar with the duties and responsibilities of the TSs and </a:t>
            </a:r>
            <a:r>
              <a:rPr lang="en-PH" dirty="0" err="1"/>
              <a:t>ENs.</a:t>
            </a:r>
            <a:r>
              <a:rPr lang="en-PH" dirty="0"/>
              <a:t> </a:t>
            </a:r>
            <a:r>
              <a:rPr lang="en-PH" dirty="0" err="1"/>
              <a:t>He/She</a:t>
            </a:r>
            <a:r>
              <a:rPr lang="en-PH" dirty="0"/>
              <a:t> shall be familiar with the Enumerator’s Manual and Supervisor’s Manual so that he/she is in a better position in handling and solving problems during the field operation.</a:t>
            </a:r>
          </a:p>
        </p:txBody>
      </p:sp>
    </p:spTree>
    <p:extLst>
      <p:ext uri="{BB962C8B-B14F-4D97-AF65-F5344CB8AC3E}">
        <p14:creationId xmlns:p14="http://schemas.microsoft.com/office/powerpoint/2010/main" val="360295009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973669"/>
          </a:xfrm>
        </p:spPr>
        <p:txBody>
          <a:bodyPr/>
          <a:lstStyle/>
          <a:p>
            <a:r>
              <a:rPr lang="en-PH" dirty="0" smtClean="0"/>
              <a:t>Quality Control</a:t>
            </a:r>
            <a:endParaRPr lang="en-PH" dirty="0"/>
          </a:p>
          <a:p>
            <a:pPr marL="0" indent="0">
              <a:buNone/>
            </a:pPr>
            <a:r>
              <a:rPr lang="en-PH" dirty="0"/>
              <a:t>The TS shall possess also the required leadership qualities as he/she is directly in charge of handling the </a:t>
            </a:r>
            <a:r>
              <a:rPr lang="en-PH" dirty="0" err="1"/>
              <a:t>ENs.</a:t>
            </a:r>
            <a:r>
              <a:rPr lang="en-PH" dirty="0"/>
              <a:t> The TS shall observe the enumerators as they conduct the listing and enumeration of households during the core module field operation as well as in the enumeration of sample households during the supplementary module operation. The TS shall do the different quality control procedures to be discussed in the succeeding section of this chapter. </a:t>
            </a:r>
          </a:p>
        </p:txBody>
      </p:sp>
    </p:spTree>
    <p:extLst>
      <p:ext uri="{BB962C8B-B14F-4D97-AF65-F5344CB8AC3E}">
        <p14:creationId xmlns:p14="http://schemas.microsoft.com/office/powerpoint/2010/main" val="165671437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3644075"/>
          </a:xfrm>
        </p:spPr>
        <p:txBody>
          <a:bodyPr/>
          <a:lstStyle/>
          <a:p>
            <a:r>
              <a:rPr lang="en-PH" dirty="0" smtClean="0"/>
              <a:t>Quality Control</a:t>
            </a:r>
            <a:endParaRPr lang="en-PH" dirty="0"/>
          </a:p>
          <a:p>
            <a:pPr marL="0" indent="0">
              <a:buNone/>
            </a:pPr>
            <a:r>
              <a:rPr lang="en-PH" dirty="0" smtClean="0"/>
              <a:t>The </a:t>
            </a:r>
            <a:r>
              <a:rPr lang="en-PH" dirty="0"/>
              <a:t>TS shall make sure that the ENs will complete their work in schedule. Since the TS shall work directly with the ENs, he/she gets the first hand report of their performance and the problems they will encounter. Hence, he/she is the first one to be asked for help in finding solution to the </a:t>
            </a:r>
            <a:r>
              <a:rPr lang="en-PH" dirty="0" err="1"/>
              <a:t>ENs’</a:t>
            </a:r>
            <a:r>
              <a:rPr lang="en-PH" dirty="0"/>
              <a:t> problems.</a:t>
            </a:r>
          </a:p>
        </p:txBody>
      </p:sp>
    </p:spTree>
    <p:extLst>
      <p:ext uri="{BB962C8B-B14F-4D97-AF65-F5344CB8AC3E}">
        <p14:creationId xmlns:p14="http://schemas.microsoft.com/office/powerpoint/2010/main" val="1707146898"/>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109091"/>
          </a:xfrm>
        </p:spPr>
        <p:txBody>
          <a:bodyPr/>
          <a:lstStyle/>
          <a:p>
            <a:r>
              <a:rPr lang="en-PH" dirty="0" smtClean="0"/>
              <a:t>Quality Control Procedures</a:t>
            </a:r>
            <a:endParaRPr lang="en-PH" dirty="0"/>
          </a:p>
          <a:p>
            <a:pPr marL="0" lvl="0" indent="0">
              <a:buNone/>
            </a:pPr>
            <a:r>
              <a:rPr lang="en-PH" sz="2800" dirty="0" smtClean="0"/>
              <a:t>1. Weekly </a:t>
            </a:r>
            <a:r>
              <a:rPr lang="en-PH" sz="2800" dirty="0"/>
              <a:t>Meetings between PCS and TS and Submission of Weekly Progress </a:t>
            </a:r>
            <a:r>
              <a:rPr lang="en-PH" sz="2800" dirty="0" smtClean="0"/>
              <a:t>Report</a:t>
            </a:r>
            <a:endParaRPr lang="en-PH" sz="2800" dirty="0"/>
          </a:p>
          <a:p>
            <a:r>
              <a:rPr lang="en-PH" sz="2400" dirty="0"/>
              <a:t>The PCS is required to meet the TSs every Friday during fieldwork. In addition to this, he/she may call for a special meeting if deem necessary. During the regular meeting, weekly progress report or the report on the actual number of households listed and enumerated during the week preceding the meeting. In this regular meeting, the problems encountered during the field work, performance of the ENs, etc. shall be discussed so that solutions can be appropriately provided</a:t>
            </a:r>
            <a:r>
              <a:rPr lang="en-PH" sz="2400" dirty="0" smtClean="0"/>
              <a:t>.</a:t>
            </a:r>
          </a:p>
          <a:p>
            <a:r>
              <a:rPr lang="en-PH" sz="2400" dirty="0"/>
              <a:t>Based on the weekly progress report of the TSs, the PCS shall prepare and submit the weekly progress report on the NCAC data collection in his/her province</a:t>
            </a:r>
            <a:r>
              <a:rPr lang="en-PH" sz="2400" dirty="0" smtClean="0"/>
              <a:t>.</a:t>
            </a:r>
            <a:endParaRPr lang="en-PH" sz="2400" dirty="0"/>
          </a:p>
        </p:txBody>
      </p:sp>
    </p:spTree>
    <p:extLst>
      <p:ext uri="{BB962C8B-B14F-4D97-AF65-F5344CB8AC3E}">
        <p14:creationId xmlns:p14="http://schemas.microsoft.com/office/powerpoint/2010/main" val="276699387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644622"/>
          </a:xfrm>
        </p:spPr>
        <p:txBody>
          <a:bodyPr/>
          <a:lstStyle/>
          <a:p>
            <a:r>
              <a:rPr lang="en-PH" dirty="0" smtClean="0"/>
              <a:t>Quality Control Procedures</a:t>
            </a:r>
            <a:endParaRPr lang="en-PH" dirty="0"/>
          </a:p>
          <a:p>
            <a:pPr marL="0" lvl="0" indent="0">
              <a:buNone/>
            </a:pPr>
            <a:r>
              <a:rPr lang="en-PH" sz="2800" dirty="0" smtClean="0"/>
              <a:t>2. Meetings </a:t>
            </a:r>
            <a:r>
              <a:rPr lang="en-PH" sz="2800" dirty="0"/>
              <a:t>between TS and </a:t>
            </a:r>
            <a:r>
              <a:rPr lang="en-PH" sz="2800" dirty="0" smtClean="0"/>
              <a:t>EN</a:t>
            </a:r>
            <a:endParaRPr lang="en-PH" sz="2800" dirty="0"/>
          </a:p>
          <a:p>
            <a:r>
              <a:rPr lang="en-PH" sz="2400" dirty="0"/>
              <a:t>The TS shall meet the ENs before the enumeration period, probably after the training of the TSs and ENs to discuss strategies to facilitate enumeration of their assigned areas. The TS is also expected to meet at least 2 of the ENs per day to ensure that they are doing their work accurately. The TS is also required to set up a weekly meeting with the ENs under his/her supervision to check the progress of their enumeration, to have them submitted their weekly status report, to discuss with them the results of the observation/spot-checks/re-interviews conducted, to point out errors committed by the ENs, to give them suggestions on how to improve the conduct enumeration and to provide solutions to the problems encountered during the listing and enumeration of the past week preceding the meeting.</a:t>
            </a:r>
          </a:p>
        </p:txBody>
      </p:sp>
    </p:spTree>
    <p:extLst>
      <p:ext uri="{BB962C8B-B14F-4D97-AF65-F5344CB8AC3E}">
        <p14:creationId xmlns:p14="http://schemas.microsoft.com/office/powerpoint/2010/main" val="318438729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315027"/>
          </a:xfrm>
        </p:spPr>
        <p:txBody>
          <a:bodyPr/>
          <a:lstStyle/>
          <a:p>
            <a:r>
              <a:rPr lang="en-PH" dirty="0" smtClean="0"/>
              <a:t>Quality Control Procedures</a:t>
            </a:r>
            <a:endParaRPr lang="en-PH" dirty="0"/>
          </a:p>
          <a:p>
            <a:pPr marL="0" lvl="0" indent="0">
              <a:buNone/>
            </a:pPr>
            <a:r>
              <a:rPr lang="en-PH" sz="2800" dirty="0" smtClean="0"/>
              <a:t>4. Observing </a:t>
            </a:r>
            <a:r>
              <a:rPr lang="en-PH" sz="2800" dirty="0"/>
              <a:t>the Conduct of </a:t>
            </a:r>
            <a:r>
              <a:rPr lang="en-PH" sz="2800" dirty="0" smtClean="0"/>
              <a:t>Enumeration</a:t>
            </a:r>
            <a:endParaRPr lang="en-PH" sz="2800" dirty="0"/>
          </a:p>
          <a:p>
            <a:r>
              <a:rPr lang="en-PH" sz="2400" dirty="0"/>
              <a:t>It is expected that the PCS and TS shall spend most of their supervision time in the field observing the conduct of listing and enumeration. This duty is to assure that the procedures for canvassing, mapping, listing, interviewing and recording of responses are being followed. However, in observing, the PCS and TS shall not interfere while the EN is conducting the interview so that the EN will not be disturb and the flow of the interview will be done smoothly. The PCS and TS shall write down their observations and comments while the interview is in progress.</a:t>
            </a:r>
          </a:p>
        </p:txBody>
      </p:sp>
    </p:spTree>
    <p:extLst>
      <p:ext uri="{BB962C8B-B14F-4D97-AF65-F5344CB8AC3E}">
        <p14:creationId xmlns:p14="http://schemas.microsoft.com/office/powerpoint/2010/main" val="3061277415"/>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3982629"/>
          </a:xfrm>
        </p:spPr>
        <p:txBody>
          <a:bodyPr/>
          <a:lstStyle/>
          <a:p>
            <a:r>
              <a:rPr lang="en-PH" dirty="0" smtClean="0"/>
              <a:t>Quality Control Procedures</a:t>
            </a:r>
            <a:endParaRPr lang="en-PH" dirty="0"/>
          </a:p>
          <a:p>
            <a:pPr marL="0" lvl="0" indent="0">
              <a:buNone/>
            </a:pPr>
            <a:r>
              <a:rPr lang="en-PH" sz="2800" dirty="0" smtClean="0"/>
              <a:t>4. Observing </a:t>
            </a:r>
            <a:r>
              <a:rPr lang="en-PH" sz="2800" dirty="0"/>
              <a:t>the Conduct of </a:t>
            </a:r>
            <a:r>
              <a:rPr lang="en-PH" sz="2800" dirty="0" smtClean="0"/>
              <a:t>Enumeration</a:t>
            </a:r>
            <a:endParaRPr lang="en-PH" sz="2800" dirty="0"/>
          </a:p>
          <a:p>
            <a:r>
              <a:rPr lang="en-PH" sz="2400" dirty="0"/>
              <a:t>During the first day of the listing and enumeration, the TS shall spend half day with each EN to observe the way the EN conducts an interview. This will check early if the EN is doing the data collection properly. It is better to correct instantly the errors committed by the EN. The TS shall immediately inform the EN of the errors and shall suggest improvement for the next interview. The TS shall spend more time with ENs who will commit more interview errors and those who cannot meet the expected output.</a:t>
            </a:r>
          </a:p>
        </p:txBody>
      </p:sp>
    </p:spTree>
    <p:extLst>
      <p:ext uri="{BB962C8B-B14F-4D97-AF65-F5344CB8AC3E}">
        <p14:creationId xmlns:p14="http://schemas.microsoft.com/office/powerpoint/2010/main" val="372969836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315027"/>
          </a:xfrm>
        </p:spPr>
        <p:txBody>
          <a:bodyPr/>
          <a:lstStyle/>
          <a:p>
            <a:r>
              <a:rPr lang="en-PH" dirty="0" smtClean="0"/>
              <a:t>Quality Control Procedures</a:t>
            </a:r>
            <a:endParaRPr lang="en-PH" dirty="0"/>
          </a:p>
          <a:p>
            <a:pPr marL="0" lvl="0" indent="0">
              <a:buNone/>
            </a:pPr>
            <a:r>
              <a:rPr lang="en-PH" sz="2800" dirty="0" smtClean="0"/>
              <a:t>5. Correcting </a:t>
            </a:r>
            <a:r>
              <a:rPr lang="en-PH" sz="2800" dirty="0"/>
              <a:t>Errors as Early as </a:t>
            </a:r>
            <a:r>
              <a:rPr lang="en-PH" sz="2800" dirty="0" smtClean="0"/>
              <a:t>Possible</a:t>
            </a:r>
            <a:r>
              <a:rPr lang="en-PH" sz="2800" dirty="0"/>
              <a:t> </a:t>
            </a:r>
          </a:p>
          <a:p>
            <a:r>
              <a:rPr lang="en-PH" sz="2400" dirty="0"/>
              <a:t>Early detection of errors leads to early correction of such errors. Errors are best corrected on the spot so that repeat occurrence of the same errors can be avoided. The census supervisors (PCS and TS) shall be aware of some common problems of enumeration so that they can anticipate the kind of errors to be expected and be ready to deal with these errors. These common problems include the inaccurate coverage of households located near the village/EA boundaries, omission of household residing in isolated parts of the village/EA, failure to follow the skipping patterns, etc.</a:t>
            </a:r>
            <a:endParaRPr lang="en-PH" sz="2000" dirty="0"/>
          </a:p>
        </p:txBody>
      </p:sp>
    </p:spTree>
    <p:extLst>
      <p:ext uri="{BB962C8B-B14F-4D97-AF65-F5344CB8AC3E}">
        <p14:creationId xmlns:p14="http://schemas.microsoft.com/office/powerpoint/2010/main" val="15471728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5170646"/>
          </a:xfrm>
        </p:spPr>
        <p:txBody>
          <a:bodyPr/>
          <a:lstStyle/>
          <a:p>
            <a:pPr marL="0" lvl="0" indent="0">
              <a:buNone/>
            </a:pPr>
            <a:r>
              <a:rPr lang="en-PH" dirty="0" smtClean="0"/>
              <a:t>Enumeration</a:t>
            </a:r>
            <a:endParaRPr lang="en-PH" dirty="0"/>
          </a:p>
          <a:p>
            <a:pPr lvl="0"/>
            <a:r>
              <a:rPr lang="en-PH" dirty="0"/>
              <a:t>To ensure that households with NCAC stickers are completely enumerated by the ENs; </a:t>
            </a:r>
          </a:p>
          <a:p>
            <a:pPr lvl="0"/>
            <a:r>
              <a:rPr lang="en-PH" dirty="0"/>
              <a:t>To endorse/recommend to Central Census Office the replacement of ENs or TSs who are unable to perform their work satisfactorily or for some other reasons;</a:t>
            </a:r>
          </a:p>
          <a:p>
            <a:r>
              <a:rPr lang="en-PH" dirty="0"/>
              <a:t>To scrutinize all accomplished census questionnaires for completeness of entries and to return the incomplete ones to the concerned TS/EN;</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314800606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256824"/>
          </a:xfrm>
        </p:spPr>
        <p:txBody>
          <a:bodyPr/>
          <a:lstStyle/>
          <a:p>
            <a:r>
              <a:rPr lang="en-PH" dirty="0" smtClean="0"/>
              <a:t>Quality Control Procedures</a:t>
            </a:r>
            <a:endParaRPr lang="en-PH" dirty="0"/>
          </a:p>
          <a:p>
            <a:pPr marL="0" lvl="0" indent="0">
              <a:buNone/>
            </a:pPr>
            <a:r>
              <a:rPr lang="en-PH" sz="2800" dirty="0" smtClean="0"/>
              <a:t>6. Conducting </a:t>
            </a:r>
            <a:r>
              <a:rPr lang="en-PH" sz="2800" dirty="0"/>
              <a:t>Spot-checks and Re-interviews of Some Enumerated </a:t>
            </a:r>
            <a:r>
              <a:rPr lang="en-PH" sz="2800" dirty="0" smtClean="0"/>
              <a:t>Households</a:t>
            </a:r>
            <a:endParaRPr lang="en-PH" sz="2800" dirty="0"/>
          </a:p>
          <a:p>
            <a:r>
              <a:rPr lang="en-PH" sz="2400" dirty="0"/>
              <a:t>One way of checking if the EN is really doing the listing and enumeration of households in their assigned villages/EAs systematically to ensure completeness of coverage is to conduct spot-checks and re-interview. In spot-checking, the census supervisors (PCS and TS) shall check without limiting to the following</a:t>
            </a:r>
            <a:r>
              <a:rPr lang="en-PH" sz="2400" dirty="0" smtClean="0"/>
              <a:t>:</a:t>
            </a:r>
          </a:p>
          <a:p>
            <a:pPr marL="398463" lvl="0" indent="0">
              <a:buNone/>
            </a:pPr>
            <a:r>
              <a:rPr lang="en-PH" sz="2400" dirty="0" smtClean="0"/>
              <a:t>a. Buildings/Houses </a:t>
            </a:r>
            <a:r>
              <a:rPr lang="en-PH" sz="2400" dirty="0"/>
              <a:t>are listed in the order they are plotted on the map, that is, along the route of enumeration;</a:t>
            </a:r>
          </a:p>
          <a:p>
            <a:pPr lvl="0" indent="0">
              <a:buNone/>
            </a:pPr>
            <a:r>
              <a:rPr lang="en-PH" sz="2400" dirty="0" smtClean="0"/>
              <a:t>b. No </a:t>
            </a:r>
            <a:r>
              <a:rPr lang="en-PH" sz="2400" dirty="0"/>
              <a:t>households were missed by the EN</a:t>
            </a:r>
            <a:r>
              <a:rPr lang="en-PH" sz="2400" dirty="0" smtClean="0"/>
              <a:t>;</a:t>
            </a:r>
          </a:p>
          <a:p>
            <a:pPr lvl="0" indent="0">
              <a:buNone/>
            </a:pPr>
            <a:r>
              <a:rPr lang="en-PH" sz="2400" dirty="0" smtClean="0"/>
              <a:t>c. In </a:t>
            </a:r>
            <a:r>
              <a:rPr lang="en-PH" sz="2400" dirty="0"/>
              <a:t>cases of </a:t>
            </a:r>
            <a:r>
              <a:rPr lang="en-PH" sz="2400" dirty="0" err="1"/>
              <a:t>callbacks</a:t>
            </a:r>
            <a:r>
              <a:rPr lang="en-PH" sz="2400" dirty="0"/>
              <a:t>, the households were already revisited by the EN or TS; and</a:t>
            </a:r>
            <a:r>
              <a:rPr lang="en-PH" sz="2400" dirty="0" smtClean="0"/>
              <a:t>,</a:t>
            </a:r>
            <a:endParaRPr lang="en-PH" sz="2400" dirty="0"/>
          </a:p>
        </p:txBody>
      </p:sp>
    </p:spTree>
    <p:extLst>
      <p:ext uri="{BB962C8B-B14F-4D97-AF65-F5344CB8AC3E}">
        <p14:creationId xmlns:p14="http://schemas.microsoft.com/office/powerpoint/2010/main" val="491196928"/>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3447098"/>
          </a:xfrm>
        </p:spPr>
        <p:txBody>
          <a:bodyPr/>
          <a:lstStyle/>
          <a:p>
            <a:r>
              <a:rPr lang="en-PH" dirty="0" smtClean="0"/>
              <a:t>Quality Control Procedures</a:t>
            </a:r>
            <a:endParaRPr lang="en-PH" dirty="0"/>
          </a:p>
          <a:p>
            <a:pPr marL="0" lvl="0" indent="0">
              <a:buNone/>
            </a:pPr>
            <a:r>
              <a:rPr lang="en-PH" sz="2800" dirty="0" smtClean="0"/>
              <a:t>6. Conducting </a:t>
            </a:r>
            <a:r>
              <a:rPr lang="en-PH" sz="2800" dirty="0"/>
              <a:t>Spot-checks and Re-interviews of Some Enumerated </a:t>
            </a:r>
            <a:r>
              <a:rPr lang="en-PH" sz="2800" dirty="0" smtClean="0"/>
              <a:t>Households</a:t>
            </a:r>
            <a:endParaRPr lang="en-PH" sz="2800" dirty="0"/>
          </a:p>
          <a:p>
            <a:pPr lvl="0" indent="0">
              <a:buNone/>
            </a:pPr>
            <a:r>
              <a:rPr lang="en-PH" sz="2400" dirty="0" smtClean="0"/>
              <a:t>d. All </a:t>
            </a:r>
            <a:r>
              <a:rPr lang="en-PH" sz="2400" dirty="0"/>
              <a:t>questionnaires were completely and accurately filled out and the maps were neatly and correctly updated or drawn and the households were plotted on the maps. </a:t>
            </a:r>
            <a:endParaRPr lang="en-PH" sz="2400" dirty="0" smtClean="0"/>
          </a:p>
          <a:p>
            <a:pPr marL="0" lvl="0" indent="0">
              <a:buNone/>
            </a:pPr>
            <a:r>
              <a:rPr lang="en-PH" sz="2400" dirty="0" smtClean="0"/>
              <a:t>For </a:t>
            </a:r>
            <a:r>
              <a:rPr lang="en-PH" sz="2400" dirty="0"/>
              <a:t>the re-interview of listed and enumerated households, some (not all) of the important questions in the Form A and Form B can be asked from the same households.</a:t>
            </a:r>
          </a:p>
        </p:txBody>
      </p:sp>
    </p:spTree>
    <p:extLst>
      <p:ext uri="{BB962C8B-B14F-4D97-AF65-F5344CB8AC3E}">
        <p14:creationId xmlns:p14="http://schemas.microsoft.com/office/powerpoint/2010/main" val="342244030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881336"/>
          </a:xfrm>
        </p:spPr>
        <p:txBody>
          <a:bodyPr/>
          <a:lstStyle/>
          <a:p>
            <a:r>
              <a:rPr lang="en-PH" dirty="0" smtClean="0"/>
              <a:t>Quality Control Procedures</a:t>
            </a:r>
            <a:endParaRPr lang="en-PH" dirty="0"/>
          </a:p>
          <a:p>
            <a:pPr marL="0" lvl="0" indent="0">
              <a:buNone/>
            </a:pPr>
            <a:r>
              <a:rPr lang="en-PH" sz="2800" dirty="0" smtClean="0"/>
              <a:t>7. Ocular </a:t>
            </a:r>
            <a:r>
              <a:rPr lang="en-PH" sz="2800" dirty="0"/>
              <a:t>Inspection of the NCAC Sticker – Notice of Listing and </a:t>
            </a:r>
            <a:r>
              <a:rPr lang="en-PH" sz="2800" dirty="0" smtClean="0"/>
              <a:t>Enumeration</a:t>
            </a:r>
            <a:endParaRPr lang="en-PH" sz="2800" dirty="0"/>
          </a:p>
          <a:p>
            <a:pPr marL="0" indent="0">
              <a:buNone/>
            </a:pPr>
            <a:r>
              <a:rPr lang="en-PH" sz="2800" dirty="0"/>
              <a:t>The PCS and TS are responsible for the complete listing and enumeration of all households within each village/EA under their jurisdiction. The Notice of Listing and Enumeration (Form H1), which is a sticker to be posted in the conspicuous place of the building/house where the household lives, shall be visually inspected. If no sticker has been posted in the building/house although the household has been interviewed already, the PCS/TS shall inform the EN immediately.</a:t>
            </a:r>
            <a:endParaRPr lang="en-PH" sz="2400" dirty="0"/>
          </a:p>
        </p:txBody>
      </p:sp>
    </p:spTree>
    <p:extLst>
      <p:ext uri="{BB962C8B-B14F-4D97-AF65-F5344CB8AC3E}">
        <p14:creationId xmlns:p14="http://schemas.microsoft.com/office/powerpoint/2010/main" val="2230675665"/>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881336"/>
          </a:xfrm>
        </p:spPr>
        <p:txBody>
          <a:bodyPr/>
          <a:lstStyle/>
          <a:p>
            <a:r>
              <a:rPr lang="en-PH" dirty="0" smtClean="0"/>
              <a:t>Quality Control Procedures</a:t>
            </a:r>
            <a:endParaRPr lang="en-PH" dirty="0"/>
          </a:p>
          <a:p>
            <a:pPr marL="0" lvl="0" indent="0">
              <a:buNone/>
            </a:pPr>
            <a:r>
              <a:rPr lang="en-PH" sz="2800" dirty="0" smtClean="0"/>
              <a:t>8. Replacing </a:t>
            </a:r>
            <a:r>
              <a:rPr lang="en-PH" sz="2800" dirty="0"/>
              <a:t>the ENs who Cannot Meet the Required </a:t>
            </a:r>
            <a:r>
              <a:rPr lang="en-PH" sz="2800" dirty="0" smtClean="0"/>
              <a:t>Output</a:t>
            </a:r>
            <a:endParaRPr lang="en-PH" sz="2800" dirty="0"/>
          </a:p>
          <a:p>
            <a:r>
              <a:rPr lang="en-PH" sz="2800" dirty="0"/>
              <a:t>An EN shall be replaced only if he/she cannot meet the required output or for other valid reasons. Before doing so, the TS concerned shall exercise good judgement to determine whether the EN can really meet the required output. Whenever the TS deems it necessary to replace the EN, the TS shall not hesitate to recommend for possible replacement of the EN to the PCS, who in turn shall endorse the recommendation to the Central Census Office.</a:t>
            </a:r>
            <a:endParaRPr lang="en-PH" sz="2000" dirty="0"/>
          </a:p>
        </p:txBody>
      </p:sp>
    </p:spTree>
    <p:extLst>
      <p:ext uri="{BB962C8B-B14F-4D97-AF65-F5344CB8AC3E}">
        <p14:creationId xmlns:p14="http://schemas.microsoft.com/office/powerpoint/2010/main" val="2064528016"/>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074962"/>
          </a:xfrm>
        </p:spPr>
        <p:txBody>
          <a:bodyPr/>
          <a:lstStyle/>
          <a:p>
            <a:r>
              <a:rPr lang="en-PH" dirty="0" smtClean="0"/>
              <a:t>Quality Control Procedures</a:t>
            </a:r>
            <a:endParaRPr lang="en-PH" dirty="0"/>
          </a:p>
          <a:p>
            <a:pPr marL="0" indent="0">
              <a:buNone/>
            </a:pPr>
            <a:r>
              <a:rPr lang="en-PH" sz="2800" dirty="0"/>
              <a:t>The following may be grounds for recommending the replacement of an EN:</a:t>
            </a:r>
          </a:p>
          <a:p>
            <a:pPr marL="514350" lvl="0" indent="-514350">
              <a:buAutoNum type="arabicPeriod"/>
            </a:pPr>
            <a:r>
              <a:rPr lang="en-PH" sz="2400" dirty="0" smtClean="0"/>
              <a:t>The </a:t>
            </a:r>
            <a:r>
              <a:rPr lang="en-PH" sz="2400" dirty="0"/>
              <a:t>EN is not working when he/she is supposed to </a:t>
            </a:r>
            <a:r>
              <a:rPr lang="en-PH" sz="2400" dirty="0" smtClean="0"/>
              <a:t>work;</a:t>
            </a:r>
          </a:p>
          <a:p>
            <a:pPr marL="514350" lvl="0" indent="-514350">
              <a:buAutoNum type="arabicPeriod"/>
            </a:pPr>
            <a:r>
              <a:rPr lang="en-PH" sz="2400" dirty="0" smtClean="0"/>
              <a:t>The </a:t>
            </a:r>
            <a:r>
              <a:rPr lang="en-PH" sz="2400" dirty="0"/>
              <a:t>EN has someone else do the work for </a:t>
            </a:r>
            <a:r>
              <a:rPr lang="en-PH" sz="2400" dirty="0" smtClean="0"/>
              <a:t>him/her;</a:t>
            </a:r>
          </a:p>
          <a:p>
            <a:pPr marL="514350" lvl="0" indent="-514350">
              <a:buAutoNum type="arabicPeriod"/>
            </a:pPr>
            <a:r>
              <a:rPr lang="en-PH" sz="2400" dirty="0" smtClean="0"/>
              <a:t>The </a:t>
            </a:r>
            <a:r>
              <a:rPr lang="en-PH" sz="2400" dirty="0"/>
              <a:t>EN fabricates the </a:t>
            </a:r>
            <a:r>
              <a:rPr lang="en-PH" sz="2400" dirty="0" smtClean="0"/>
              <a:t>information;</a:t>
            </a:r>
          </a:p>
          <a:p>
            <a:pPr marL="514350" lvl="0" indent="-514350">
              <a:buAutoNum type="arabicPeriod"/>
            </a:pPr>
            <a:r>
              <a:rPr lang="en-PH" sz="2400" dirty="0" smtClean="0"/>
              <a:t>The </a:t>
            </a:r>
            <a:r>
              <a:rPr lang="en-PH" sz="2400" dirty="0"/>
              <a:t>EN violates the confidentiality of the census </a:t>
            </a:r>
            <a:r>
              <a:rPr lang="en-PH" sz="2400" dirty="0" smtClean="0"/>
              <a:t>results;</a:t>
            </a:r>
          </a:p>
          <a:p>
            <a:pPr marL="514350" lvl="0" indent="-514350">
              <a:buAutoNum type="arabicPeriod"/>
            </a:pPr>
            <a:r>
              <a:rPr lang="en-PH" sz="2400" dirty="0" smtClean="0"/>
              <a:t>The </a:t>
            </a:r>
            <a:r>
              <a:rPr lang="en-PH" sz="2400" dirty="0"/>
              <a:t>EN behaves </a:t>
            </a:r>
            <a:r>
              <a:rPr lang="en-PH" sz="2400" dirty="0" smtClean="0"/>
              <a:t>unethically;</a:t>
            </a:r>
          </a:p>
          <a:p>
            <a:pPr marL="514350" lvl="0" indent="-514350">
              <a:buAutoNum type="arabicPeriod"/>
            </a:pPr>
            <a:r>
              <a:rPr lang="en-PH" sz="2400" dirty="0" smtClean="0"/>
              <a:t>The </a:t>
            </a:r>
            <a:r>
              <a:rPr lang="en-PH" sz="2400" dirty="0"/>
              <a:t>EN does not improve/correct his/her errors within 2 working days, after being informed of the omissions/errors.</a:t>
            </a:r>
            <a:endParaRPr lang="en-PH" sz="1800" dirty="0"/>
          </a:p>
        </p:txBody>
      </p:sp>
    </p:spTree>
    <p:extLst>
      <p:ext uri="{BB962C8B-B14F-4D97-AF65-F5344CB8AC3E}">
        <p14:creationId xmlns:p14="http://schemas.microsoft.com/office/powerpoint/2010/main" val="2674737260"/>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992136"/>
          </a:xfrm>
        </p:spPr>
        <p:txBody>
          <a:bodyPr/>
          <a:lstStyle/>
          <a:p>
            <a:r>
              <a:rPr lang="en-PH" dirty="0" smtClean="0"/>
              <a:t>Quality Control Procedures</a:t>
            </a:r>
            <a:endParaRPr lang="en-PH" dirty="0"/>
          </a:p>
          <a:p>
            <a:pPr marL="0" lvl="0" indent="0">
              <a:buNone/>
            </a:pPr>
            <a:r>
              <a:rPr lang="en-PH" sz="2800" dirty="0" smtClean="0"/>
              <a:t>9. Collecting </a:t>
            </a:r>
            <a:r>
              <a:rPr lang="en-PH" sz="2800" dirty="0"/>
              <a:t>and Editing the Accomplished Questionnaires</a:t>
            </a:r>
          </a:p>
          <a:p>
            <a:pPr marL="0" indent="0">
              <a:buNone/>
            </a:pPr>
            <a:r>
              <a:rPr lang="en-PH" sz="2400" dirty="0" smtClean="0"/>
              <a:t>The </a:t>
            </a:r>
            <a:r>
              <a:rPr lang="en-PH" sz="2400" dirty="0"/>
              <a:t>TS shall meet the ENs to collect and check the accomplished questionnaires. To properly account for each type of questionnaires received from the ENs, the TS shall do the following:</a:t>
            </a:r>
          </a:p>
          <a:p>
            <a:pPr marL="0" lvl="0" indent="0">
              <a:buNone/>
            </a:pPr>
            <a:r>
              <a:rPr lang="en-PH" sz="2400" dirty="0" smtClean="0"/>
              <a:t>a. The </a:t>
            </a:r>
            <a:r>
              <a:rPr lang="en-PH" sz="2400" dirty="0"/>
              <a:t>TS shall arrange each type of questionnaires in ascending household serial number and by village/EA.</a:t>
            </a:r>
          </a:p>
          <a:p>
            <a:pPr marL="0" lvl="0" indent="0">
              <a:buNone/>
            </a:pPr>
            <a:r>
              <a:rPr lang="en-PH" sz="2400" dirty="0" smtClean="0"/>
              <a:t>b. The </a:t>
            </a:r>
            <a:r>
              <a:rPr lang="en-PH" sz="2400" dirty="0"/>
              <a:t>TS shall check and make sure that every household with agricultural holdings listed in Form A has a corresponding Form B.</a:t>
            </a:r>
          </a:p>
          <a:p>
            <a:pPr marL="0" indent="0">
              <a:buNone/>
            </a:pPr>
            <a:r>
              <a:rPr lang="en-PH" sz="2400" dirty="0"/>
              <a:t>c</a:t>
            </a:r>
            <a:r>
              <a:rPr lang="en-PH" sz="2400" dirty="0" smtClean="0"/>
              <a:t>. The </a:t>
            </a:r>
            <a:r>
              <a:rPr lang="en-PH" sz="2400" dirty="0"/>
              <a:t>TS shall check the entries in Form A against Form B to ensure consistency. The TS shall use the guideline in scrutinizing the accomplished census forms for the core module.</a:t>
            </a:r>
            <a:endParaRPr lang="en-PH" sz="1800" dirty="0"/>
          </a:p>
        </p:txBody>
      </p:sp>
    </p:spTree>
    <p:extLst>
      <p:ext uri="{BB962C8B-B14F-4D97-AF65-F5344CB8AC3E}">
        <p14:creationId xmlns:p14="http://schemas.microsoft.com/office/powerpoint/2010/main" val="553819295"/>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585871"/>
          </a:xfrm>
        </p:spPr>
        <p:txBody>
          <a:bodyPr/>
          <a:lstStyle/>
          <a:p>
            <a:r>
              <a:rPr lang="en-PH" dirty="0" smtClean="0"/>
              <a:t>Quality Control Procedures</a:t>
            </a:r>
            <a:endParaRPr lang="en-PH" dirty="0"/>
          </a:p>
          <a:p>
            <a:pPr marL="0" lvl="0" indent="0">
              <a:buNone/>
            </a:pPr>
            <a:r>
              <a:rPr lang="en-PH" sz="2800" dirty="0" smtClean="0"/>
              <a:t>9. Collecting </a:t>
            </a:r>
            <a:r>
              <a:rPr lang="en-PH" sz="2800" dirty="0"/>
              <a:t>and Editing the Accomplished Questionnaires</a:t>
            </a:r>
          </a:p>
          <a:p>
            <a:pPr marL="0" lvl="0" indent="0">
              <a:buNone/>
            </a:pPr>
            <a:r>
              <a:rPr lang="en-PH" sz="2400" dirty="0"/>
              <a:t>d</a:t>
            </a:r>
            <a:r>
              <a:rPr lang="en-PH" sz="2400" dirty="0" smtClean="0"/>
              <a:t>. In </a:t>
            </a:r>
            <a:r>
              <a:rPr lang="en-PH" sz="2400" dirty="0"/>
              <a:t>the case of the supplementary module, the TS shall check the consistency of entries in Form C, D, E and F against the reported entries in Form B.</a:t>
            </a:r>
          </a:p>
          <a:p>
            <a:pPr marL="0" lvl="0" indent="0">
              <a:buNone/>
            </a:pPr>
            <a:r>
              <a:rPr lang="en-PH" sz="2400" dirty="0" smtClean="0"/>
              <a:t>e. The </a:t>
            </a:r>
            <a:r>
              <a:rPr lang="en-PH" sz="2400" dirty="0"/>
              <a:t>TS shall also check the collected Form G from the village leaders and account all to determine whether all village leaders filled out the allotted Form G for their village.</a:t>
            </a:r>
          </a:p>
          <a:p>
            <a:pPr marL="0" indent="0">
              <a:buNone/>
            </a:pPr>
            <a:r>
              <a:rPr lang="en-PH" sz="2400" dirty="0" smtClean="0"/>
              <a:t>f. The </a:t>
            </a:r>
            <a:r>
              <a:rPr lang="en-PH" sz="2400" dirty="0"/>
              <a:t>TS shall reflect the number of accomplished each type of questionnaires received from the EN in the Transmittal/Receipt Form.</a:t>
            </a:r>
            <a:endParaRPr lang="en-PH" sz="1800" dirty="0"/>
          </a:p>
        </p:txBody>
      </p:sp>
    </p:spTree>
    <p:extLst>
      <p:ext uri="{BB962C8B-B14F-4D97-AF65-F5344CB8AC3E}">
        <p14:creationId xmlns:p14="http://schemas.microsoft.com/office/powerpoint/2010/main" val="758714718"/>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367623"/>
          </a:xfrm>
        </p:spPr>
        <p:txBody>
          <a:bodyPr/>
          <a:lstStyle/>
          <a:p>
            <a:r>
              <a:rPr lang="en-PH" dirty="0" smtClean="0"/>
              <a:t>Quality Control Procedures</a:t>
            </a:r>
            <a:endParaRPr lang="en-PH" dirty="0"/>
          </a:p>
          <a:p>
            <a:pPr marL="0" lvl="0" indent="0">
              <a:buNone/>
            </a:pPr>
            <a:r>
              <a:rPr lang="en-PH" sz="2800" dirty="0" smtClean="0"/>
              <a:t>9. Collecting </a:t>
            </a:r>
            <a:r>
              <a:rPr lang="en-PH" sz="2800" dirty="0"/>
              <a:t>and Editing the Accomplished Questionnaires</a:t>
            </a:r>
          </a:p>
          <a:p>
            <a:pPr marL="0" lvl="0" indent="0">
              <a:buNone/>
            </a:pPr>
            <a:r>
              <a:rPr lang="en-PH" sz="2400" dirty="0"/>
              <a:t>g</a:t>
            </a:r>
            <a:r>
              <a:rPr lang="en-PH" sz="2400" dirty="0" smtClean="0"/>
              <a:t>.  The </a:t>
            </a:r>
            <a:r>
              <a:rPr lang="en-PH" sz="2400" dirty="0"/>
              <a:t>TS shall review thoroughly all submitted census questionnaires to check for the completeness and legibility of entries. If he/she finds out some missing or inconsistent entries on the questionnaires, he/she shall return these questionnaires to the EN. </a:t>
            </a:r>
            <a:r>
              <a:rPr lang="en-PH" sz="2400" dirty="0" err="1"/>
              <a:t>He/She</a:t>
            </a:r>
            <a:r>
              <a:rPr lang="en-PH" sz="2400" dirty="0"/>
              <a:t> shall provide instructions on how to correct the errors. </a:t>
            </a:r>
            <a:r>
              <a:rPr lang="en-PH" sz="2400" dirty="0" err="1"/>
              <a:t>He/She</a:t>
            </a:r>
            <a:r>
              <a:rPr lang="en-PH" sz="2400" dirty="0"/>
              <a:t> shall also instruct the EN to revisit and re-interview the household(s) for the incomplete and inconsistent filled out questionnaires. The observation shall be properly written at the remarks portion or space available in the listing sheet or questionnaire with the TS initials affixed and the date when the questionnaires were returned. </a:t>
            </a:r>
            <a:r>
              <a:rPr lang="en-PH" sz="2400" dirty="0" err="1"/>
              <a:t>He/She</a:t>
            </a:r>
            <a:r>
              <a:rPr lang="en-PH" sz="2400" dirty="0"/>
              <a:t> shall also write the number of questionnaires returned in the Transmittal/Receipt Form.</a:t>
            </a:r>
            <a:endParaRPr lang="en-PH" sz="1800" dirty="0"/>
          </a:p>
        </p:txBody>
      </p:sp>
    </p:spTree>
    <p:extLst>
      <p:ext uri="{BB962C8B-B14F-4D97-AF65-F5344CB8AC3E}">
        <p14:creationId xmlns:p14="http://schemas.microsoft.com/office/powerpoint/2010/main" val="1180222069"/>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361468"/>
          </a:xfrm>
        </p:spPr>
        <p:txBody>
          <a:bodyPr/>
          <a:lstStyle/>
          <a:p>
            <a:r>
              <a:rPr lang="en-PH" dirty="0" smtClean="0"/>
              <a:t>Quality Control Procedures</a:t>
            </a:r>
            <a:endParaRPr lang="en-PH" dirty="0"/>
          </a:p>
          <a:p>
            <a:pPr marL="0" lvl="0" indent="0">
              <a:buNone/>
            </a:pPr>
            <a:r>
              <a:rPr lang="en-PH" sz="2800" dirty="0" smtClean="0"/>
              <a:t>10. Submission </a:t>
            </a:r>
            <a:r>
              <a:rPr lang="en-PH" sz="2800" dirty="0"/>
              <a:t>of Edited Census Questionnaires to the </a:t>
            </a:r>
            <a:r>
              <a:rPr lang="en-PH" sz="2800" dirty="0" smtClean="0"/>
              <a:t>PCS</a:t>
            </a:r>
            <a:endParaRPr lang="en-PH" sz="2800" dirty="0"/>
          </a:p>
          <a:p>
            <a:pPr marL="0" indent="0">
              <a:buNone/>
            </a:pPr>
            <a:r>
              <a:rPr lang="en-PH" sz="2800" dirty="0"/>
              <a:t>After reviewing and editing the accomplished census questionnaires, the TS shall submit these to the PCS. The PCS shall do the following:</a:t>
            </a:r>
          </a:p>
          <a:p>
            <a:pPr marL="0" lvl="0" indent="0">
              <a:buNone/>
            </a:pPr>
            <a:r>
              <a:rPr lang="en-PH" sz="2400" dirty="0" smtClean="0"/>
              <a:t>a. Reflect </a:t>
            </a:r>
            <a:r>
              <a:rPr lang="en-PH" sz="2400" dirty="0"/>
              <a:t>the number of transmitted census questionnaires in the Transmittal/Receipt Form.</a:t>
            </a:r>
          </a:p>
          <a:p>
            <a:pPr marL="0" lvl="0" indent="0">
              <a:buNone/>
            </a:pPr>
            <a:r>
              <a:rPr lang="en-PH" sz="2400" dirty="0" smtClean="0"/>
              <a:t>b. Verify </a:t>
            </a:r>
            <a:r>
              <a:rPr lang="en-PH" sz="2400" dirty="0"/>
              <a:t>the census questionnaires on a sample basis, to make sure that the entries in the questionnaires are acceptable. </a:t>
            </a:r>
            <a:r>
              <a:rPr lang="en-PH" sz="2400" dirty="0" err="1"/>
              <a:t>He/She</a:t>
            </a:r>
            <a:r>
              <a:rPr lang="en-PH" sz="2400" dirty="0"/>
              <a:t> shall review 1 questionnaire in every 20 submitted questionnaires for each village/EA to ensure consistency and completeness of entries. Use the instructions on how to scrutinize the census questionnaires</a:t>
            </a:r>
            <a:r>
              <a:rPr lang="en-PH" sz="2400" dirty="0" smtClean="0"/>
              <a:t>.</a:t>
            </a:r>
            <a:endParaRPr lang="en-PH" sz="2400" dirty="0"/>
          </a:p>
        </p:txBody>
      </p:sp>
    </p:spTree>
    <p:extLst>
      <p:ext uri="{BB962C8B-B14F-4D97-AF65-F5344CB8AC3E}">
        <p14:creationId xmlns:p14="http://schemas.microsoft.com/office/powerpoint/2010/main" val="197729318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5029069"/>
          </a:xfrm>
        </p:spPr>
        <p:txBody>
          <a:bodyPr/>
          <a:lstStyle/>
          <a:p>
            <a:r>
              <a:rPr lang="en-PH" dirty="0" smtClean="0"/>
              <a:t>Quality Control Procedures</a:t>
            </a:r>
            <a:endParaRPr lang="en-PH" dirty="0"/>
          </a:p>
          <a:p>
            <a:pPr marL="0" lvl="0" indent="0">
              <a:buNone/>
            </a:pPr>
            <a:r>
              <a:rPr lang="en-PH" sz="2800" dirty="0" smtClean="0"/>
              <a:t>10. Submission </a:t>
            </a:r>
            <a:r>
              <a:rPr lang="en-PH" sz="2800" dirty="0"/>
              <a:t>of Edited Census Questionnaires to the </a:t>
            </a:r>
            <a:r>
              <a:rPr lang="en-PH" sz="2800" dirty="0" smtClean="0"/>
              <a:t>PCS</a:t>
            </a:r>
            <a:endParaRPr lang="en-PH" sz="2800" dirty="0"/>
          </a:p>
          <a:p>
            <a:pPr marL="0" indent="0">
              <a:buNone/>
            </a:pPr>
            <a:r>
              <a:rPr lang="en-PH" sz="2800" dirty="0"/>
              <a:t>After reviewing and editing the accomplished census questionnaires, the TS shall submit these to the PCS. The PCS shall do the following:</a:t>
            </a:r>
          </a:p>
          <a:p>
            <a:pPr marL="0" lvl="0" indent="0">
              <a:buNone/>
            </a:pPr>
            <a:r>
              <a:rPr lang="en-PH" sz="2400" dirty="0" smtClean="0"/>
              <a:t>c. Verify </a:t>
            </a:r>
            <a:r>
              <a:rPr lang="en-PH" sz="2400" dirty="0"/>
              <a:t>all census questionnaires for each village/EA if half of the verified questionnaires failed the verification test, which means the questionnaires contain errors.</a:t>
            </a:r>
          </a:p>
          <a:p>
            <a:pPr marL="0" indent="0">
              <a:buNone/>
            </a:pPr>
            <a:r>
              <a:rPr lang="en-PH" sz="2400" dirty="0" smtClean="0"/>
              <a:t>d. Return </a:t>
            </a:r>
            <a:r>
              <a:rPr lang="en-PH" sz="2400" dirty="0"/>
              <a:t>all questionnaires with full of errors or with incomplete entries to the TS for his/her follow up. Write the number of questionnaires that need follow up on the Transmittal/Receipt Form.</a:t>
            </a:r>
            <a:endParaRPr lang="en-PH" sz="1600" dirty="0"/>
          </a:p>
        </p:txBody>
      </p:sp>
    </p:spTree>
    <p:extLst>
      <p:ext uri="{BB962C8B-B14F-4D97-AF65-F5344CB8AC3E}">
        <p14:creationId xmlns:p14="http://schemas.microsoft.com/office/powerpoint/2010/main" val="22033542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3742563"/>
          </a:xfrm>
        </p:spPr>
        <p:txBody>
          <a:bodyPr/>
          <a:lstStyle/>
          <a:p>
            <a:pPr marL="0" lvl="0" indent="0">
              <a:buNone/>
            </a:pPr>
            <a:r>
              <a:rPr lang="en-PH" dirty="0" smtClean="0"/>
              <a:t>Enumeration</a:t>
            </a:r>
            <a:endParaRPr lang="en-PH" dirty="0"/>
          </a:p>
          <a:p>
            <a:pPr lvl="0"/>
            <a:r>
              <a:rPr lang="en-PH" dirty="0"/>
              <a:t>To render weekly report regarding the progress of the census work in the assigned province; and,</a:t>
            </a:r>
          </a:p>
          <a:p>
            <a:r>
              <a:rPr lang="en-PH" dirty="0"/>
              <a:t> To perform other duties as may be assigned by the Central Census Office in connection with the NCAC 2013 (core module and supplementary module).</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3605754949"/>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924425"/>
          </a:xfrm>
        </p:spPr>
        <p:txBody>
          <a:bodyPr/>
          <a:lstStyle/>
          <a:p>
            <a:r>
              <a:rPr lang="en-PH" dirty="0" smtClean="0"/>
              <a:t>Quality Control Procedures</a:t>
            </a:r>
            <a:endParaRPr lang="en-PH" dirty="0"/>
          </a:p>
          <a:p>
            <a:pPr marL="0" lvl="0" indent="0">
              <a:buNone/>
            </a:pPr>
            <a:r>
              <a:rPr lang="en-PH" sz="2800" dirty="0" smtClean="0"/>
              <a:t>11. EN’s </a:t>
            </a:r>
            <a:r>
              <a:rPr lang="en-PH" sz="2800" dirty="0"/>
              <a:t>Final Submission of Listing Sheet, Questionnaires and Accomplishment </a:t>
            </a:r>
            <a:r>
              <a:rPr lang="en-PH" sz="2800" dirty="0" smtClean="0"/>
              <a:t>Report</a:t>
            </a:r>
            <a:endParaRPr lang="en-PH" sz="2800" dirty="0"/>
          </a:p>
          <a:p>
            <a:pPr marL="0" lvl="0" indent="0">
              <a:buNone/>
            </a:pPr>
            <a:r>
              <a:rPr lang="en-PH" sz="2400" dirty="0" smtClean="0"/>
              <a:t>Upon </a:t>
            </a:r>
            <a:r>
              <a:rPr lang="en-PH" sz="2400" dirty="0"/>
              <a:t>completion of enumeration in any of the assigned villages/EAs, the EN shall turn over the listing sheets and the questionnaires to the TS. In this case, the TS </a:t>
            </a:r>
            <a:r>
              <a:rPr lang="en-PH" sz="2400" dirty="0" smtClean="0"/>
              <a:t>shall</a:t>
            </a:r>
            <a:endParaRPr lang="en-PH" sz="2400" dirty="0"/>
          </a:p>
          <a:p>
            <a:pPr marL="0" lvl="0" indent="0">
              <a:buNone/>
            </a:pPr>
            <a:r>
              <a:rPr lang="en-PH" sz="2400" dirty="0" smtClean="0"/>
              <a:t>a. Review </a:t>
            </a:r>
            <a:r>
              <a:rPr lang="en-PH" sz="2400" dirty="0"/>
              <a:t>the questionnaires and the entries on the listing sheets.</a:t>
            </a:r>
          </a:p>
          <a:p>
            <a:pPr marL="0" lvl="0" indent="0">
              <a:buNone/>
            </a:pPr>
            <a:r>
              <a:rPr lang="en-PH" sz="2400" dirty="0" smtClean="0"/>
              <a:t>b. Check </a:t>
            </a:r>
            <a:r>
              <a:rPr lang="en-PH" sz="2400" dirty="0"/>
              <a:t>whether all Form </a:t>
            </a:r>
            <a:r>
              <a:rPr lang="en-PH" sz="2400" dirty="0" err="1"/>
              <a:t>Bs</a:t>
            </a:r>
            <a:r>
              <a:rPr lang="en-PH" sz="2400" dirty="0"/>
              <a:t> of the listed households with agricultural holdings have been received.</a:t>
            </a:r>
          </a:p>
          <a:p>
            <a:pPr marL="0" lvl="0" indent="0">
              <a:buNone/>
            </a:pPr>
            <a:r>
              <a:rPr lang="en-PH" sz="2400" dirty="0" smtClean="0"/>
              <a:t>c. If </a:t>
            </a:r>
            <a:r>
              <a:rPr lang="en-PH" sz="2400" dirty="0"/>
              <a:t>there are missing Form </a:t>
            </a:r>
            <a:r>
              <a:rPr lang="en-PH" sz="2400" dirty="0" err="1"/>
              <a:t>Bs</a:t>
            </a:r>
            <a:r>
              <a:rPr lang="en-PH" sz="2400" dirty="0"/>
              <a:t>, require the EN to submit the missing questionnaires. If there are households with agricultural holdings which an EN has failed to interview, instruct the concerned EB to go back to the assigned area and enumerate the households</a:t>
            </a:r>
            <a:r>
              <a:rPr lang="en-PH" sz="2400" dirty="0" smtClean="0"/>
              <a:t>.</a:t>
            </a:r>
            <a:endParaRPr lang="en-PH" sz="2400" dirty="0"/>
          </a:p>
        </p:txBody>
      </p:sp>
    </p:spTree>
    <p:extLst>
      <p:ext uri="{BB962C8B-B14F-4D97-AF65-F5344CB8AC3E}">
        <p14:creationId xmlns:p14="http://schemas.microsoft.com/office/powerpoint/2010/main" val="2248990549"/>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4518160"/>
          </a:xfrm>
        </p:spPr>
        <p:txBody>
          <a:bodyPr/>
          <a:lstStyle/>
          <a:p>
            <a:r>
              <a:rPr lang="en-PH" dirty="0" smtClean="0"/>
              <a:t>Quality Control Procedures</a:t>
            </a:r>
            <a:endParaRPr lang="en-PH" dirty="0"/>
          </a:p>
          <a:p>
            <a:pPr marL="0" lvl="0" indent="0">
              <a:buNone/>
            </a:pPr>
            <a:r>
              <a:rPr lang="en-PH" sz="2800" dirty="0" smtClean="0"/>
              <a:t>11. EN’s </a:t>
            </a:r>
            <a:r>
              <a:rPr lang="en-PH" sz="2800" dirty="0"/>
              <a:t>Final Submission of Listing Sheet, Questionnaires and Accomplishment </a:t>
            </a:r>
            <a:r>
              <a:rPr lang="en-PH" sz="2800" dirty="0" smtClean="0"/>
              <a:t>Report</a:t>
            </a:r>
            <a:endParaRPr lang="en-PH" sz="2800" dirty="0"/>
          </a:p>
          <a:p>
            <a:pPr marL="0" lvl="0" indent="0">
              <a:buNone/>
            </a:pPr>
            <a:r>
              <a:rPr lang="en-PH" sz="2400" dirty="0" smtClean="0"/>
              <a:t>Upon </a:t>
            </a:r>
            <a:r>
              <a:rPr lang="en-PH" sz="2400" dirty="0"/>
              <a:t>completion of enumeration in any of the assigned villages/EAs, the EN shall turn over the listing sheets and the questionnaires to the TS. In this case, the TS </a:t>
            </a:r>
            <a:r>
              <a:rPr lang="en-PH" sz="2400" dirty="0" smtClean="0"/>
              <a:t>shall</a:t>
            </a:r>
            <a:endParaRPr lang="en-PH" sz="2400" dirty="0"/>
          </a:p>
          <a:p>
            <a:pPr marL="0" lvl="0" indent="0">
              <a:buNone/>
            </a:pPr>
            <a:r>
              <a:rPr lang="en-PH" sz="2400" dirty="0" smtClean="0"/>
              <a:t>d. Verify </a:t>
            </a:r>
            <a:r>
              <a:rPr lang="en-PH" sz="2400" dirty="0"/>
              <a:t>if the entries in the EN’s Daily Accomplishments Report correspond to those listed in the listing sheets. Call the attention of the EN if there are discrepancies and ask the concerned EN to reconcile the discrepancy.</a:t>
            </a:r>
          </a:p>
          <a:p>
            <a:pPr marL="0" indent="0">
              <a:buNone/>
            </a:pPr>
            <a:r>
              <a:rPr lang="en-PH" sz="2400" dirty="0" smtClean="0"/>
              <a:t>e. If </a:t>
            </a:r>
            <a:r>
              <a:rPr lang="en-PH" sz="2400" dirty="0"/>
              <a:t>everything is in order, the TS shall affix his/her signature on the space provided in the EN’s Daily Accomplishment Report.</a:t>
            </a:r>
            <a:endParaRPr lang="en-PH" sz="1400" dirty="0"/>
          </a:p>
        </p:txBody>
      </p:sp>
    </p:spTree>
    <p:extLst>
      <p:ext uri="{BB962C8B-B14F-4D97-AF65-F5344CB8AC3E}">
        <p14:creationId xmlns:p14="http://schemas.microsoft.com/office/powerpoint/2010/main" val="871994498"/>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534400" cy="498598"/>
          </a:xfrm>
        </p:spPr>
        <p:txBody>
          <a:bodyPr/>
          <a:lstStyle/>
          <a:p>
            <a:r>
              <a:rPr lang="en-PH" sz="3600" b="1" dirty="0"/>
              <a:t>Quality Control during the Field Supervision</a:t>
            </a:r>
            <a:endParaRPr lang="en-PH" sz="3600" dirty="0"/>
          </a:p>
        </p:txBody>
      </p:sp>
      <p:sp>
        <p:nvSpPr>
          <p:cNvPr id="10" name="Text Placeholder 9"/>
          <p:cNvSpPr>
            <a:spLocks noGrp="1"/>
          </p:cNvSpPr>
          <p:nvPr>
            <p:ph type="body" sz="quarter" idx="10"/>
          </p:nvPr>
        </p:nvSpPr>
        <p:spPr>
          <a:xfrm>
            <a:off x="381000" y="1066800"/>
            <a:ext cx="8382000" cy="2320635"/>
          </a:xfrm>
        </p:spPr>
        <p:txBody>
          <a:bodyPr/>
          <a:lstStyle/>
          <a:p>
            <a:r>
              <a:rPr lang="en-PH" dirty="0" smtClean="0"/>
              <a:t>Quality Control Procedures</a:t>
            </a:r>
            <a:endParaRPr lang="en-PH" dirty="0"/>
          </a:p>
          <a:p>
            <a:pPr marL="0" lvl="0" indent="0">
              <a:buNone/>
            </a:pPr>
            <a:r>
              <a:rPr lang="en-PH" sz="2800" dirty="0" smtClean="0"/>
              <a:t>12. Certification </a:t>
            </a:r>
            <a:r>
              <a:rPr lang="en-PH" sz="2800" dirty="0"/>
              <a:t>of Completion by the Village Leader</a:t>
            </a:r>
          </a:p>
          <a:p>
            <a:r>
              <a:rPr lang="en-PH" sz="2400" dirty="0" smtClean="0"/>
              <a:t>Upon </a:t>
            </a:r>
            <a:r>
              <a:rPr lang="en-PH" sz="2400" dirty="0"/>
              <a:t>completion of the enumeration work in the village, let the village leader sign the Certification of Completion. The signing of such certificate signifies that the conduct of the enumeration is already finished.</a:t>
            </a:r>
          </a:p>
        </p:txBody>
      </p:sp>
    </p:spTree>
    <p:extLst>
      <p:ext uri="{BB962C8B-B14F-4D97-AF65-F5344CB8AC3E}">
        <p14:creationId xmlns:p14="http://schemas.microsoft.com/office/powerpoint/2010/main" val="1456240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3299365"/>
          </a:xfrm>
        </p:spPr>
        <p:txBody>
          <a:bodyPr/>
          <a:lstStyle/>
          <a:p>
            <a:pPr marL="0" lvl="0" indent="0">
              <a:buNone/>
            </a:pPr>
            <a:r>
              <a:rPr lang="en-PH" dirty="0" smtClean="0"/>
              <a:t>Post-Enumeration</a:t>
            </a:r>
            <a:endParaRPr lang="en-PH" dirty="0"/>
          </a:p>
          <a:p>
            <a:pPr lvl="0"/>
            <a:r>
              <a:rPr lang="en-PH" dirty="0"/>
              <a:t>To lead the selection of sample households with agricultural holdings as soon as all listing sheets and core module questionnaires have been submitted to the Central Census Office;</a:t>
            </a:r>
          </a:p>
          <a:p>
            <a:r>
              <a:rPr lang="en-PH" dirty="0"/>
              <a:t>To select the best ENs/TSs as enumerators in the supplementary module of the NCAC 2013;</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26330505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381000" y="1295400"/>
            <a:ext cx="8382000" cy="2856167"/>
          </a:xfrm>
        </p:spPr>
        <p:txBody>
          <a:bodyPr/>
          <a:lstStyle/>
          <a:p>
            <a:pPr marL="0" lvl="0" indent="0">
              <a:buNone/>
            </a:pPr>
            <a:r>
              <a:rPr lang="en-PH" dirty="0" smtClean="0"/>
              <a:t>Post-Enumeration</a:t>
            </a:r>
            <a:endParaRPr lang="en-PH" dirty="0"/>
          </a:p>
          <a:p>
            <a:pPr lvl="0"/>
            <a:r>
              <a:rPr lang="en-PH" dirty="0"/>
              <a:t>To transmit all accomplished census questionnaires to the Central Census Office within the prescribed period; and,</a:t>
            </a:r>
          </a:p>
          <a:p>
            <a:pPr lvl="0"/>
            <a:r>
              <a:rPr lang="en-PH" dirty="0"/>
              <a:t>To issue certificate of completion and clearances to all TSs and ENs after the enumeration period.</a:t>
            </a:r>
          </a:p>
        </p:txBody>
      </p:sp>
      <p:sp>
        <p:nvSpPr>
          <p:cNvPr id="5" name="Title 1"/>
          <p:cNvSpPr>
            <a:spLocks noGrp="1"/>
          </p:cNvSpPr>
          <p:nvPr>
            <p:ph type="title"/>
          </p:nvPr>
        </p:nvSpPr>
        <p:spPr>
          <a:xfrm>
            <a:off x="381000" y="230188"/>
            <a:ext cx="8382000" cy="553998"/>
          </a:xfrm>
        </p:spPr>
        <p:txBody>
          <a:bodyPr/>
          <a:lstStyle/>
          <a:p>
            <a:r>
              <a:rPr lang="en-US" sz="4000" b="1" dirty="0" smtClean="0"/>
              <a:t>Role of Provincial Census Supervisors</a:t>
            </a:r>
            <a:endParaRPr lang="en-US" sz="4000" b="1" dirty="0"/>
          </a:p>
        </p:txBody>
      </p:sp>
    </p:spTree>
    <p:extLst>
      <p:ext uri="{BB962C8B-B14F-4D97-AF65-F5344CB8AC3E}">
        <p14:creationId xmlns:p14="http://schemas.microsoft.com/office/powerpoint/2010/main" val="406816983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Green with White Fence Segoe">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Trebuchet MS"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0550262-B63B-494B-9216-80B9C42911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1_Green with White Fence Segoe</Template>
  <TotalTime>162</TotalTime>
  <Words>13166</Words>
  <Application>Microsoft Office PowerPoint</Application>
  <PresentationFormat>On-screen Show (4:3)</PresentationFormat>
  <Paragraphs>624</Paragraphs>
  <Slides>72</Slides>
  <Notes>72</Notes>
  <HiddenSlides>0</HiddenSlides>
  <MMClips>0</MMClips>
  <ScaleCrop>false</ScaleCrop>
  <HeadingPairs>
    <vt:vector size="4" baseType="variant">
      <vt:variant>
        <vt:lpstr>Theme</vt:lpstr>
      </vt:variant>
      <vt:variant>
        <vt:i4>2</vt:i4>
      </vt:variant>
      <vt:variant>
        <vt:lpstr>Slide Titles</vt:lpstr>
      </vt:variant>
      <vt:variant>
        <vt:i4>72</vt:i4>
      </vt:variant>
    </vt:vector>
  </HeadingPairs>
  <TitlesOfParts>
    <vt:vector size="74" baseType="lpstr">
      <vt:lpstr>1_Green with White Fence Segoe</vt:lpstr>
      <vt:lpstr>White with Courier font for code slides</vt:lpstr>
      <vt:lpstr>Supervisors’ Manual</vt:lpstr>
      <vt:lpstr>Role of Provincial Census Supervisors</vt:lpstr>
      <vt:lpstr>Role of Provincial Census Supervisors</vt:lpstr>
      <vt:lpstr>Role of Provincial Census Supervisors</vt:lpstr>
      <vt:lpstr>Role of Provincial Census Supervisors</vt:lpstr>
      <vt:lpstr>Role of Provincial Census Supervisors</vt:lpstr>
      <vt:lpstr>Role of Provincial Census Supervisors</vt:lpstr>
      <vt:lpstr>Role of Provincial Census Supervisors</vt:lpstr>
      <vt:lpstr>Role of Provincial Census Supervisors</vt:lpstr>
      <vt:lpstr>Duties and Responsibilities of Team Supervisors</vt:lpstr>
      <vt:lpstr>Duties and Responsibilities of Team Supervisors</vt:lpstr>
      <vt:lpstr>Duties and Responsibilities of Team Supervisors</vt:lpstr>
      <vt:lpstr>Duties and Responsibilities of Team Supervisors</vt:lpstr>
      <vt:lpstr>Duties and Responsibilities of Team Supervisors</vt:lpstr>
      <vt:lpstr>Duties and Responsibilities of Team Supervisors</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Training and Enumeration Area Assignment</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lpstr>Quality Control during the Field Supervision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Supervisors’ Manual</dc:title>
  <dc:creator>Josie B. Perez</dc:creator>
  <cp:lastModifiedBy>Josie B. Perez</cp:lastModifiedBy>
  <cp:revision>11</cp:revision>
  <dcterms:created xsi:type="dcterms:W3CDTF">2013-03-14T14:49:18Z</dcterms:created>
  <dcterms:modified xsi:type="dcterms:W3CDTF">2013-03-15T06:00:05Z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TC102867469990</vt:lpwstr>
  </property>
</Properties>
</file>