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7" r:id="rId7"/>
    <p:sldId id="268" r:id="rId8"/>
    <p:sldId id="262" r:id="rId9"/>
    <p:sldId id="269" r:id="rId10"/>
    <p:sldId id="263" r:id="rId11"/>
    <p:sldId id="264" r:id="rId12"/>
    <p:sldId id="265" r:id="rId13"/>
    <p:sldId id="266"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D84108-67EC-46F1-9938-1926697F1E27}" type="datetimeFigureOut">
              <a:rPr lang="en-US" smtClean="0"/>
              <a:t>8/27/2013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84108-67EC-46F1-9938-1926697F1E27}" type="datetimeFigureOut">
              <a:rPr lang="en-US" smtClean="0"/>
              <a:t>8/27/2013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84108-67EC-46F1-9938-1926697F1E27}" type="datetimeFigureOut">
              <a:rPr lang="en-US" smtClean="0"/>
              <a:t>8/27/2013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84108-67EC-46F1-9938-1926697F1E27}" type="datetimeFigureOut">
              <a:rPr lang="en-US" smtClean="0"/>
              <a:t>8/27/2013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D84108-67EC-46F1-9938-1926697F1E27}" type="datetimeFigureOut">
              <a:rPr lang="en-US" smtClean="0"/>
              <a:t>8/27/2013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D84108-67EC-46F1-9938-1926697F1E27}" type="datetimeFigureOut">
              <a:rPr lang="en-US" smtClean="0"/>
              <a:t>8/27/2013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84108-67EC-46F1-9938-1926697F1E27}" type="datetimeFigureOut">
              <a:rPr lang="en-US" smtClean="0"/>
              <a:t>8/27/2013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D84108-67EC-46F1-9938-1926697F1E27}" type="datetimeFigureOut">
              <a:rPr lang="en-US" smtClean="0"/>
              <a:t>8/27/2013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84108-67EC-46F1-9938-1926697F1E27}" type="datetimeFigureOut">
              <a:rPr lang="en-US" smtClean="0"/>
              <a:t>8/27/2013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84108-67EC-46F1-9938-1926697F1E27}" type="datetimeFigureOut">
              <a:rPr lang="en-US" smtClean="0"/>
              <a:t>8/27/2013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84108-67EC-46F1-9938-1926697F1E27}" type="datetimeFigureOut">
              <a:rPr lang="en-US" smtClean="0"/>
              <a:t>8/27/2013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D84C4-628C-44EB-B0FB-0FA4B804F8B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D:\JBP's FILES\clip arts\bkgrnd_07.JP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934200"/>
          </a:xfrm>
          <a:prstGeom prst="rect">
            <a:avLst/>
          </a:prstGeom>
          <a:noFill/>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D84108-67EC-46F1-9938-1926697F1E27}" type="datetimeFigureOut">
              <a:rPr lang="en-US" smtClean="0"/>
              <a:t>8/27/2013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CD84C4-628C-44EB-B0FB-0FA4B804F8B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Estimated%20Workload%20and%20Personnel.xlsx" TargetMode="External"/><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12999" y="3352800"/>
            <a:ext cx="6641562"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cap="none" spc="0"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Basic Information</a:t>
            </a:r>
            <a:endParaRPr lang="en-US" sz="4800" b="1" cap="none" spc="0"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7" name="Rectangle 6"/>
          <p:cNvSpPr/>
          <p:nvPr/>
        </p:nvSpPr>
        <p:spPr>
          <a:xfrm>
            <a:off x="1355490" y="304800"/>
            <a:ext cx="6216638" cy="2123658"/>
          </a:xfrm>
          <a:prstGeom prst="rect">
            <a:avLst/>
          </a:prstGeom>
          <a:noFill/>
        </p:spPr>
        <p:txBody>
          <a:bodyPr wrap="none" lIns="91440" tIns="45720" rIns="91440" bIns="45720">
            <a:spAutoFit/>
          </a:bodyPr>
          <a:lstStyle/>
          <a:p>
            <a:pPr algn="ctr"/>
            <a:r>
              <a:rPr lang="en-PH"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rial" pitchFamily="34" charset="0"/>
                <a:cs typeface="Arial" pitchFamily="34" charset="0"/>
              </a:rPr>
              <a:t>National </a:t>
            </a:r>
          </a:p>
          <a:p>
            <a:pPr algn="ctr"/>
            <a:r>
              <a:rPr lang="en-PH"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rial" pitchFamily="34" charset="0"/>
                <a:cs typeface="Arial" pitchFamily="34" charset="0"/>
              </a:rPr>
              <a:t>Census of Agriculture </a:t>
            </a:r>
          </a:p>
          <a:p>
            <a:pPr algn="ctr"/>
            <a:r>
              <a:rPr lang="en-PH"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rial" pitchFamily="34" charset="0"/>
                <a:cs typeface="Arial" pitchFamily="34" charset="0"/>
              </a:rPr>
              <a:t>in Cambodia 2013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4062" y="609600"/>
            <a:ext cx="2305439"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Coverage</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5" name="Rectangle 4"/>
          <p:cNvSpPr/>
          <p:nvPr/>
        </p:nvSpPr>
        <p:spPr>
          <a:xfrm>
            <a:off x="1447800" y="1944231"/>
            <a:ext cx="6096000" cy="2677656"/>
          </a:xfrm>
          <a:prstGeom prst="rect">
            <a:avLst/>
          </a:prstGeom>
        </p:spPr>
        <p:txBody>
          <a:bodyPr wrap="square">
            <a:spAutoFit/>
          </a:bodyPr>
          <a:lstStyle/>
          <a:p>
            <a:r>
              <a:rPr lang="en-US" sz="2800" dirty="0" smtClean="0">
                <a:latin typeface="Arial" pitchFamily="34" charset="0"/>
                <a:cs typeface="Arial" pitchFamily="34" charset="0"/>
              </a:rPr>
              <a:t>All households in all provinces except Phnom Penh will be covered in the NCAC 2013. In Phnom Penh only households residing in the five districts will be included in this census.</a:t>
            </a:r>
            <a:endParaRPr lang="en-U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5837" y="609600"/>
            <a:ext cx="4079963"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Reference Period</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4" name="Rectangle 3"/>
          <p:cNvSpPr/>
          <p:nvPr/>
        </p:nvSpPr>
        <p:spPr>
          <a:xfrm>
            <a:off x="533400" y="1828800"/>
            <a:ext cx="8077200" cy="2677656"/>
          </a:xfrm>
          <a:prstGeom prst="rect">
            <a:avLst/>
          </a:prstGeom>
        </p:spPr>
        <p:txBody>
          <a:bodyPr wrap="square">
            <a:spAutoFit/>
          </a:bodyPr>
          <a:lstStyle/>
          <a:p>
            <a:r>
              <a:rPr lang="en-US" sz="2800" dirty="0">
                <a:latin typeface="Arial" pitchFamily="34" charset="0"/>
                <a:cs typeface="Arial" pitchFamily="34" charset="0"/>
              </a:rPr>
              <a:t>The NCAC </a:t>
            </a:r>
            <a:r>
              <a:rPr lang="en-US" sz="2800" dirty="0" smtClean="0">
                <a:latin typeface="Arial" pitchFamily="34" charset="0"/>
                <a:cs typeface="Arial" pitchFamily="34" charset="0"/>
              </a:rPr>
              <a:t>2013 </a:t>
            </a:r>
            <a:r>
              <a:rPr lang="en-US" sz="2800" dirty="0">
                <a:latin typeface="Arial" pitchFamily="34" charset="0"/>
                <a:cs typeface="Arial" pitchFamily="34" charset="0"/>
              </a:rPr>
              <a:t>will use the past twelve months prior to 01 </a:t>
            </a:r>
            <a:r>
              <a:rPr lang="en-US" sz="2800" dirty="0" smtClean="0">
                <a:latin typeface="Arial" pitchFamily="34" charset="0"/>
                <a:cs typeface="Arial" pitchFamily="34" charset="0"/>
              </a:rPr>
              <a:t>April 2013 </a:t>
            </a:r>
            <a:r>
              <a:rPr lang="en-US" sz="2800" dirty="0">
                <a:latin typeface="Arial" pitchFamily="34" charset="0"/>
                <a:cs typeface="Arial" pitchFamily="34" charset="0"/>
              </a:rPr>
              <a:t>(from 01 </a:t>
            </a:r>
            <a:r>
              <a:rPr lang="en-US" sz="2800" dirty="0" smtClean="0">
                <a:latin typeface="Arial" pitchFamily="34" charset="0"/>
                <a:cs typeface="Arial" pitchFamily="34" charset="0"/>
              </a:rPr>
              <a:t>April 2012 </a:t>
            </a:r>
            <a:r>
              <a:rPr lang="en-US" sz="2800" dirty="0">
                <a:latin typeface="Arial" pitchFamily="34" charset="0"/>
                <a:cs typeface="Arial" pitchFamily="34" charset="0"/>
              </a:rPr>
              <a:t>to </a:t>
            </a:r>
            <a:r>
              <a:rPr lang="en-US" sz="2800" dirty="0" smtClean="0">
                <a:latin typeface="Arial" pitchFamily="34" charset="0"/>
                <a:cs typeface="Arial" pitchFamily="34" charset="0"/>
              </a:rPr>
              <a:t>31 March 2013) </a:t>
            </a:r>
            <a:r>
              <a:rPr lang="en-US" sz="2800" dirty="0">
                <a:latin typeface="Arial" pitchFamily="34" charset="0"/>
                <a:cs typeface="Arial" pitchFamily="34" charset="0"/>
              </a:rPr>
              <a:t>as the reference period. However, to be more specific in getting the information, the reference period is indicated in each data item in each questionnaire.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609600"/>
            <a:ext cx="595868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Workload and Personnel</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6" name="Rectangle 5">
            <a:hlinkClick r:id="rId2" action="ppaction://hlinksldjump"/>
          </p:cNvPr>
          <p:cNvSpPr/>
          <p:nvPr/>
        </p:nvSpPr>
        <p:spPr>
          <a:xfrm>
            <a:off x="1524000" y="2286000"/>
            <a:ext cx="6096000" cy="954107"/>
          </a:xfrm>
          <a:prstGeom prst="rect">
            <a:avLst/>
          </a:prstGeom>
        </p:spPr>
        <p:txBody>
          <a:bodyPr wrap="square">
            <a:spAutoFit/>
          </a:bodyPr>
          <a:lstStyle/>
          <a:p>
            <a:pPr algn="ctr"/>
            <a:r>
              <a:rPr lang="en-US" sz="2800" dirty="0" smtClean="0">
                <a:latin typeface="Arial" pitchFamily="34" charset="0"/>
                <a:cs typeface="Arial" pitchFamily="34" charset="0"/>
              </a:rPr>
              <a:t>See </a:t>
            </a:r>
            <a:r>
              <a:rPr lang="en-US" sz="2800" dirty="0" smtClean="0">
                <a:latin typeface="Arial" pitchFamily="34" charset="0"/>
                <a:cs typeface="Arial" pitchFamily="34" charset="0"/>
                <a:hlinkClick r:id="rId3" action="ppaction://hlinkfile"/>
              </a:rPr>
              <a:t>Estimated workload and personnel</a:t>
            </a:r>
            <a:r>
              <a:rPr lang="en-US" sz="2800" dirty="0" smtClean="0">
                <a:latin typeface="Arial" pitchFamily="34" charset="0"/>
                <a:cs typeface="Arial" pitchFamily="34" charset="0"/>
              </a:rPr>
              <a:t>.</a:t>
            </a:r>
            <a:endParaRPr lang="en-U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81516580"/>
              </p:ext>
            </p:extLst>
          </p:nvPr>
        </p:nvGraphicFramePr>
        <p:xfrm>
          <a:off x="228600" y="1659128"/>
          <a:ext cx="8534400" cy="3256788"/>
        </p:xfrm>
        <a:graphic>
          <a:graphicData uri="http://schemas.openxmlformats.org/drawingml/2006/table">
            <a:tbl>
              <a:tblPr/>
              <a:tblGrid>
                <a:gridCol w="2844800"/>
                <a:gridCol w="2641600"/>
                <a:gridCol w="3048000"/>
              </a:tblGrid>
              <a:tr h="406400">
                <a:tc>
                  <a:txBody>
                    <a:bodyPr/>
                    <a:lstStyle/>
                    <a:p>
                      <a:pPr marL="0" marR="0" algn="ctr">
                        <a:lnSpc>
                          <a:spcPct val="115000"/>
                        </a:lnSpc>
                        <a:spcBef>
                          <a:spcPts val="0"/>
                        </a:spcBef>
                        <a:spcAft>
                          <a:spcPts val="0"/>
                        </a:spcAft>
                      </a:pPr>
                      <a:r>
                        <a:rPr lang="en-US" sz="1800" dirty="0">
                          <a:latin typeface="Arial"/>
                          <a:ea typeface="Calibri"/>
                          <a:cs typeface="DaunPenh"/>
                        </a:rPr>
                        <a:t>Activity</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Arial"/>
                          <a:ea typeface="Calibri"/>
                          <a:cs typeface="DaunPenh"/>
                        </a:rPr>
                        <a:t>Date Duration</a:t>
                      </a:r>
                      <a:endParaRPr lang="en-US" sz="180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Arial"/>
                          <a:ea typeface="Calibri"/>
                          <a:cs typeface="DaunPenh"/>
                        </a:rPr>
                        <a:t>Remarks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algn="l">
                        <a:lnSpc>
                          <a:spcPct val="115000"/>
                        </a:lnSpc>
                        <a:spcBef>
                          <a:spcPts val="0"/>
                        </a:spcBef>
                        <a:spcAft>
                          <a:spcPts val="0"/>
                        </a:spcAft>
                      </a:pPr>
                      <a:r>
                        <a:rPr lang="en-US" sz="1800" dirty="0" smtClean="0">
                          <a:latin typeface="Calibri"/>
                          <a:ea typeface="Calibri"/>
                          <a:cs typeface="DaunPenh"/>
                        </a:rPr>
                        <a:t>Training of trainers</a:t>
                      </a:r>
                      <a:r>
                        <a:rPr lang="en-US" sz="1800" baseline="0" dirty="0" smtClean="0">
                          <a:latin typeface="Calibri"/>
                          <a:ea typeface="Calibri"/>
                          <a:cs typeface="DaunPenh"/>
                        </a:rPr>
                        <a:t> 1</a:t>
                      </a:r>
                      <a:r>
                        <a:rPr lang="en-US" sz="1800" baseline="30000" dirty="0" smtClean="0">
                          <a:latin typeface="Calibri"/>
                          <a:ea typeface="Calibri"/>
                          <a:cs typeface="DaunPenh"/>
                        </a:rPr>
                        <a:t>st</a:t>
                      </a:r>
                      <a:r>
                        <a:rPr lang="en-US" sz="1800" baseline="0" dirty="0" smtClean="0">
                          <a:latin typeface="Calibri"/>
                          <a:ea typeface="Calibri"/>
                          <a:cs typeface="DaunPenh"/>
                        </a:rPr>
                        <a:t> batch</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11-15 March</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Arial"/>
                          <a:ea typeface="Calibri"/>
                          <a:cs typeface="DaunPenh"/>
                        </a:rPr>
                        <a:t>SCOs</a:t>
                      </a:r>
                      <a:r>
                        <a:rPr lang="en-US" sz="1800" baseline="0" dirty="0" smtClean="0">
                          <a:latin typeface="Arial"/>
                          <a:ea typeface="Calibri"/>
                          <a:cs typeface="DaunPenh"/>
                        </a:rPr>
                        <a:t> and Regional </a:t>
                      </a:r>
                      <a:r>
                        <a:rPr lang="en-US" sz="1800" baseline="0" dirty="0" err="1" smtClean="0">
                          <a:latin typeface="Arial"/>
                          <a:ea typeface="Calibri"/>
                          <a:cs typeface="DaunPenh"/>
                        </a:rPr>
                        <a:t>Supvs</a:t>
                      </a:r>
                      <a:endParaRPr lang="en-US" sz="1800" dirty="0">
                        <a:latin typeface="Arial"/>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800" dirty="0" smtClean="0">
                          <a:latin typeface="+mn-lt"/>
                          <a:ea typeface="Calibri"/>
                          <a:cs typeface="DaunPenh"/>
                        </a:rPr>
                        <a:t>Training of trainers</a:t>
                      </a:r>
                      <a:r>
                        <a:rPr lang="en-US" sz="1800" baseline="0" dirty="0" smtClean="0">
                          <a:latin typeface="+mn-lt"/>
                          <a:ea typeface="Calibri"/>
                          <a:cs typeface="DaunPenh"/>
                        </a:rPr>
                        <a:t> 2</a:t>
                      </a:r>
                      <a:r>
                        <a:rPr lang="en-US" sz="1800" baseline="30000" dirty="0" smtClean="0">
                          <a:latin typeface="+mn-lt"/>
                          <a:ea typeface="Calibri"/>
                          <a:cs typeface="DaunPenh"/>
                        </a:rPr>
                        <a:t>nd</a:t>
                      </a:r>
                      <a:r>
                        <a:rPr lang="en-US" sz="1800" baseline="0" dirty="0" smtClean="0">
                          <a:latin typeface="+mn-lt"/>
                          <a:ea typeface="Calibri"/>
                          <a:cs typeface="DaunPenh"/>
                        </a:rPr>
                        <a:t> batch</a:t>
                      </a:r>
                      <a:endParaRPr lang="en-US" sz="1800" dirty="0" smtClean="0">
                        <a:latin typeface="+mn-lt"/>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18-22 March</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AROs and Field</a:t>
                      </a:r>
                      <a:r>
                        <a:rPr lang="en-US" sz="1800" baseline="0" dirty="0" smtClean="0">
                          <a:latin typeface="Calibri"/>
                          <a:ea typeface="Calibri"/>
                          <a:cs typeface="DaunPenh"/>
                        </a:rPr>
                        <a:t> Supervisors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algn="l">
                        <a:lnSpc>
                          <a:spcPct val="115000"/>
                        </a:lnSpc>
                        <a:spcBef>
                          <a:spcPts val="0"/>
                        </a:spcBef>
                        <a:spcAft>
                          <a:spcPts val="0"/>
                        </a:spcAft>
                      </a:pPr>
                      <a:r>
                        <a:rPr lang="en-US" sz="1800" dirty="0" smtClean="0">
                          <a:latin typeface="Calibri"/>
                          <a:ea typeface="Calibri"/>
                          <a:cs typeface="DaunPenh"/>
                        </a:rPr>
                        <a:t>Training of </a:t>
                      </a:r>
                      <a:r>
                        <a:rPr lang="en-US" sz="1800" dirty="0" err="1" smtClean="0">
                          <a:latin typeface="Calibri"/>
                          <a:ea typeface="Calibri"/>
                          <a:cs typeface="DaunPenh"/>
                        </a:rPr>
                        <a:t>Ens</a:t>
                      </a:r>
                      <a:r>
                        <a:rPr lang="en-US" sz="1800" dirty="0" smtClean="0">
                          <a:latin typeface="Calibri"/>
                          <a:ea typeface="Calibri"/>
                          <a:cs typeface="DaunPenh"/>
                        </a:rPr>
                        <a:t> and TSs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25-29 March</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4 days for </a:t>
                      </a:r>
                      <a:r>
                        <a:rPr lang="en-US" sz="1800" dirty="0" err="1" smtClean="0">
                          <a:latin typeface="Calibri"/>
                          <a:ea typeface="Calibri"/>
                          <a:cs typeface="DaunPenh"/>
                        </a:rPr>
                        <a:t>Ens</a:t>
                      </a:r>
                      <a:r>
                        <a:rPr lang="en-US" sz="1800" baseline="0" dirty="0" smtClean="0">
                          <a:latin typeface="Calibri"/>
                          <a:ea typeface="Calibri"/>
                          <a:cs typeface="DaunPenh"/>
                        </a:rPr>
                        <a:t> &amp; 5 days for TSs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algn="l">
                        <a:lnSpc>
                          <a:spcPct val="115000"/>
                        </a:lnSpc>
                        <a:spcBef>
                          <a:spcPts val="0"/>
                        </a:spcBef>
                        <a:spcAft>
                          <a:spcPts val="0"/>
                        </a:spcAft>
                      </a:pPr>
                      <a:r>
                        <a:rPr lang="en-US" sz="1800" dirty="0" smtClean="0">
                          <a:latin typeface="Calibri"/>
                          <a:ea typeface="Calibri"/>
                          <a:cs typeface="DaunPenh"/>
                        </a:rPr>
                        <a:t>Data</a:t>
                      </a:r>
                      <a:r>
                        <a:rPr lang="en-US" sz="1800" baseline="0" dirty="0" smtClean="0">
                          <a:latin typeface="Calibri"/>
                          <a:ea typeface="Calibri"/>
                          <a:cs typeface="DaunPenh"/>
                        </a:rPr>
                        <a:t> Collection</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01 April - 31 May</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45 days</a:t>
                      </a:r>
                      <a:r>
                        <a:rPr lang="en-US" sz="1800" baseline="0" dirty="0" smtClean="0">
                          <a:latin typeface="Calibri"/>
                          <a:ea typeface="Calibri"/>
                          <a:cs typeface="DaunPenh"/>
                        </a:rPr>
                        <a:t> only; </a:t>
                      </a:r>
                      <a:r>
                        <a:rPr lang="en-US" sz="1800" dirty="0" smtClean="0">
                          <a:latin typeface="Calibri"/>
                          <a:ea typeface="Calibri"/>
                          <a:cs typeface="DaunPenh"/>
                        </a:rPr>
                        <a:t>Due to many holidays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algn="l">
                        <a:lnSpc>
                          <a:spcPct val="115000"/>
                        </a:lnSpc>
                        <a:spcBef>
                          <a:spcPts val="0"/>
                        </a:spcBef>
                        <a:spcAft>
                          <a:spcPts val="0"/>
                        </a:spcAft>
                      </a:pPr>
                      <a:r>
                        <a:rPr lang="en-US" sz="1800" dirty="0" smtClean="0">
                          <a:latin typeface="Calibri"/>
                          <a:ea typeface="Calibri"/>
                          <a:cs typeface="DaunPenh"/>
                        </a:rPr>
                        <a:t>Supervision</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01 April - 31 May</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45 days</a:t>
                      </a:r>
                      <a:r>
                        <a:rPr lang="en-US" sz="1800" baseline="0" dirty="0" smtClean="0">
                          <a:latin typeface="Calibri"/>
                          <a:ea typeface="Calibri"/>
                          <a:cs typeface="DaunPenh"/>
                        </a:rPr>
                        <a:t> only; </a:t>
                      </a:r>
                      <a:r>
                        <a:rPr lang="en-US" sz="1800" dirty="0" smtClean="0">
                          <a:latin typeface="Calibri"/>
                          <a:ea typeface="Calibri"/>
                          <a:cs typeface="DaunPenh"/>
                        </a:rPr>
                        <a:t>Due to many holidays</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400">
                <a:tc>
                  <a:txBody>
                    <a:bodyPr/>
                    <a:lstStyle/>
                    <a:p>
                      <a:pPr marL="0" marR="0" algn="l">
                        <a:lnSpc>
                          <a:spcPct val="115000"/>
                        </a:lnSpc>
                        <a:spcBef>
                          <a:spcPts val="0"/>
                        </a:spcBef>
                        <a:spcAft>
                          <a:spcPts val="0"/>
                        </a:spcAft>
                      </a:pPr>
                      <a:r>
                        <a:rPr lang="en-US" sz="1800" dirty="0" smtClean="0">
                          <a:latin typeface="Calibri"/>
                          <a:ea typeface="Calibri"/>
                          <a:cs typeface="DaunPenh"/>
                        </a:rPr>
                        <a:t>Field</a:t>
                      </a:r>
                      <a:r>
                        <a:rPr lang="en-US" sz="1800" baseline="0" dirty="0" smtClean="0">
                          <a:latin typeface="Calibri"/>
                          <a:ea typeface="Calibri"/>
                          <a:cs typeface="DaunPenh"/>
                        </a:rPr>
                        <a:t> editing</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01 April</a:t>
                      </a:r>
                      <a:r>
                        <a:rPr lang="en-US" sz="1800" baseline="0" dirty="0" smtClean="0">
                          <a:latin typeface="Calibri"/>
                          <a:ea typeface="Calibri"/>
                          <a:cs typeface="DaunPenh"/>
                        </a:rPr>
                        <a:t> – 31 May </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dirty="0" smtClean="0">
                          <a:latin typeface="Calibri"/>
                          <a:ea typeface="Calibri"/>
                          <a:cs typeface="DaunPenh"/>
                        </a:rPr>
                        <a:t>2 days wrap-up</a:t>
                      </a:r>
                      <a:endParaRPr lang="en-US" sz="1800" dirty="0">
                        <a:latin typeface="Calibri"/>
                        <a:ea typeface="Calibri"/>
                        <a:cs typeface="DaunPenh"/>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3"/>
          <p:cNvSpPr/>
          <p:nvPr/>
        </p:nvSpPr>
        <p:spPr>
          <a:xfrm>
            <a:off x="284677" y="609600"/>
            <a:ext cx="250421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Timetable</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381000"/>
            <a:ext cx="8229600" cy="4893647"/>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National </a:t>
            </a:r>
            <a:r>
              <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Census of Agriculture in </a:t>
            </a: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Cambodia (</a:t>
            </a:r>
            <a:r>
              <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NCAC) </a:t>
            </a: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2013</a:t>
            </a:r>
          </a:p>
          <a:p>
            <a:endPar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a:p>
            <a:endPar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a:p>
            <a:r>
              <a:rPr lang="en-US" sz="3200" b="1" dirty="0" smtClean="0">
                <a:ln w="11430"/>
                <a:solidFill>
                  <a:sysClr val="windowText" lastClr="000000"/>
                </a:solidFill>
                <a:effectLst>
                  <a:outerShdw blurRad="50800" dist="39000" dir="5460000" algn="tl">
                    <a:srgbClr val="000000">
                      <a:alpha val="38000"/>
                    </a:srgbClr>
                  </a:outerShdw>
                </a:effectLst>
                <a:latin typeface="Arial" pitchFamily="34" charset="0"/>
                <a:cs typeface="Arial" pitchFamily="34" charset="0"/>
              </a:rPr>
              <a:t>is </a:t>
            </a:r>
            <a:r>
              <a:rPr lang="en-US" sz="3200" b="1" dirty="0">
                <a:ln w="11430"/>
                <a:solidFill>
                  <a:sysClr val="windowText" lastClr="000000"/>
                </a:solidFill>
                <a:effectLst>
                  <a:outerShdw blurRad="50800" dist="39000" dir="5460000" algn="tl">
                    <a:srgbClr val="000000">
                      <a:alpha val="38000"/>
                    </a:srgbClr>
                  </a:outerShdw>
                </a:effectLst>
                <a:latin typeface="Arial" pitchFamily="34" charset="0"/>
                <a:cs typeface="Arial" pitchFamily="34" charset="0"/>
              </a:rPr>
              <a:t>a comprehensive statistical undertaking geared towards the collection and compilation of information on crop cultivation, raising livestock/poultry and aquaculture operation.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rot="10800000" flipV="1">
            <a:off x="1066800" y="1363681"/>
            <a:ext cx="7239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defTabSz="914400" rtl="0" eaLnBrk="1" fontAlgn="base" latinLnBrk="0" hangingPunct="1">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Providing sampling frame in the conduct of agricultural sample surveys;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0" indent="-457200" defTabSz="914400" rtl="0" eaLnBrk="0" fontAlgn="base" latinLnBrk="0" hangingPunct="0">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Providing data at the smallest administrative unit in the country; and,</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0" indent="-457200" defTabSz="914400" rtl="0" eaLnBrk="0" fontAlgn="base" latinLnBrk="0" hangingPunct="0">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Providing data on the current structure of the agricultural holdings with growing of crops activity and/or raising livestock and/or poultry and aquaculture activities in the county.</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330360" y="533400"/>
            <a:ext cx="2412840"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Objectives</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609600"/>
            <a:ext cx="5226111"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Responsible Ministries</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4" name="Rectangle 3"/>
          <p:cNvSpPr/>
          <p:nvPr/>
        </p:nvSpPr>
        <p:spPr>
          <a:xfrm>
            <a:off x="1524000" y="2096631"/>
            <a:ext cx="5638800" cy="1815882"/>
          </a:xfrm>
          <a:prstGeom prst="rect">
            <a:avLst/>
          </a:prstGeom>
        </p:spPr>
        <p:txBody>
          <a:bodyPr wrap="square">
            <a:spAutoFit/>
          </a:bodyPr>
          <a:lstStyle/>
          <a:p>
            <a:r>
              <a:rPr lang="en-US" sz="2800" dirty="0">
                <a:latin typeface="Arial" pitchFamily="34" charset="0"/>
                <a:cs typeface="Arial" pitchFamily="34" charset="0"/>
              </a:rPr>
              <a:t>The NIS has the census mandate while the MAFF is the primary user of the data to be produced from the census.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197" y="609600"/>
            <a:ext cx="7411003"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Confidentiality of Information</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4" name="Rectangle 3"/>
          <p:cNvSpPr/>
          <p:nvPr/>
        </p:nvSpPr>
        <p:spPr>
          <a:xfrm>
            <a:off x="533400" y="1600200"/>
            <a:ext cx="8229600" cy="3970318"/>
          </a:xfrm>
          <a:prstGeom prst="rect">
            <a:avLst/>
          </a:prstGeom>
        </p:spPr>
        <p:txBody>
          <a:bodyPr wrap="square">
            <a:spAutoFit/>
          </a:bodyPr>
          <a:lstStyle/>
          <a:p>
            <a:r>
              <a:rPr lang="en-US" sz="2800" dirty="0">
                <a:latin typeface="Arial" pitchFamily="34" charset="0"/>
                <a:cs typeface="Arial" pitchFamily="34" charset="0"/>
              </a:rPr>
              <a:t>The Statistical Law of Cambodia signed on 19 July 2010 stated that the confidentiality of the data is regulated in Article 22 where it says that the statistical units shall ensure confidentiality of all individual information obtained from respondents of censuses/surveys, except under special circumstances with the endorsement of the Director General of NIS and the consent of the Minister of Planning.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197" y="609600"/>
            <a:ext cx="7411003"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Confidentiality of Information</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5" name="Rectangle 4"/>
          <p:cNvSpPr/>
          <p:nvPr/>
        </p:nvSpPr>
        <p:spPr>
          <a:xfrm>
            <a:off x="990600" y="2133600"/>
            <a:ext cx="7467600" cy="2308324"/>
          </a:xfrm>
          <a:prstGeom prst="rect">
            <a:avLst/>
          </a:prstGeom>
        </p:spPr>
        <p:txBody>
          <a:bodyPr wrap="square">
            <a:spAutoFit/>
          </a:bodyPr>
          <a:lstStyle/>
          <a:p>
            <a:r>
              <a:rPr lang="en-US" sz="2400" dirty="0">
                <a:latin typeface="Arial" pitchFamily="34" charset="0"/>
                <a:cs typeface="Arial" pitchFamily="34" charset="0"/>
              </a:rPr>
              <a:t>Hence, any information that will be collected from individuals/households/holdings/ establishments in NCAC I should be held STRICTLY CONFIDENTIAL and should not be divulged to any person except to the authorized NIS and MAFF personnel, acting in the performance of their duties.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3092" y="609600"/>
            <a:ext cx="6825908"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Different Phases  of the NCAC</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6" name="Rectangle 5"/>
          <p:cNvSpPr/>
          <p:nvPr/>
        </p:nvSpPr>
        <p:spPr>
          <a:xfrm>
            <a:off x="990600" y="1828800"/>
            <a:ext cx="7467600" cy="3046988"/>
          </a:xfrm>
          <a:prstGeom prst="rect">
            <a:avLst/>
          </a:prstGeom>
        </p:spPr>
        <p:txBody>
          <a:bodyPr wrap="square">
            <a:spAutoFit/>
          </a:bodyPr>
          <a:lstStyle/>
          <a:p>
            <a:pPr marL="457200" indent="-457200">
              <a:buAutoNum type="arabicPeriod"/>
            </a:pPr>
            <a:r>
              <a:rPr lang="en-US" sz="2400" dirty="0" smtClean="0">
                <a:latin typeface="Arial" pitchFamily="34" charset="0"/>
                <a:cs typeface="Arial" pitchFamily="34" charset="0"/>
              </a:rPr>
              <a:t>Core module, which will gather basic information from all households engaged in agricultural activities undertaken in agricultural holding/farm. This will be conducted in April-May 2013</a:t>
            </a:r>
          </a:p>
          <a:p>
            <a:pPr marL="457200" indent="-457200">
              <a:buAutoNum type="arabicPeriod"/>
            </a:pPr>
            <a:r>
              <a:rPr lang="en-US" sz="2400" dirty="0" smtClean="0">
                <a:latin typeface="Arial" pitchFamily="34" charset="0"/>
                <a:cs typeface="Arial" pitchFamily="34" charset="0"/>
              </a:rPr>
              <a:t>Supplementary module, which will collect detailed information about agricultural holdings from sample households. This will be undertaken in August-September 2013.</a:t>
            </a:r>
          </a:p>
        </p:txBody>
      </p:sp>
    </p:spTree>
    <p:extLst>
      <p:ext uri="{BB962C8B-B14F-4D97-AF65-F5344CB8AC3E}">
        <p14:creationId xmlns:p14="http://schemas.microsoft.com/office/powerpoint/2010/main" val="34383188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04800" y="609600"/>
            <a:ext cx="6066084"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Main Scope of the Census</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4" name="Rectangle 3"/>
          <p:cNvSpPr/>
          <p:nvPr/>
        </p:nvSpPr>
        <p:spPr>
          <a:xfrm>
            <a:off x="304800" y="1371600"/>
            <a:ext cx="8534400" cy="4401205"/>
          </a:xfrm>
          <a:prstGeom prst="rect">
            <a:avLst/>
          </a:prstGeom>
        </p:spPr>
        <p:txBody>
          <a:bodyPr wrap="square">
            <a:spAutoFit/>
          </a:bodyPr>
          <a:lstStyle/>
          <a:p>
            <a:pPr marL="342900" indent="-342900">
              <a:buFont typeface="Arial" pitchFamily="34" charset="0"/>
              <a:buChar char="•"/>
            </a:pPr>
            <a:r>
              <a:rPr lang="en-US" sz="2800" dirty="0" smtClean="0">
                <a:latin typeface="Arial" pitchFamily="34" charset="0"/>
                <a:cs typeface="Arial" pitchFamily="34" charset="0"/>
              </a:rPr>
              <a:t>NCAC 2013 </a:t>
            </a:r>
            <a:r>
              <a:rPr lang="en-US" sz="2800" dirty="0">
                <a:latin typeface="Arial" pitchFamily="34" charset="0"/>
                <a:cs typeface="Arial" pitchFamily="34" charset="0"/>
              </a:rPr>
              <a:t>utilizes six questionnaires for the household sector; </a:t>
            </a:r>
            <a:r>
              <a:rPr lang="en-US" sz="2800" dirty="0" smtClean="0">
                <a:latin typeface="Arial" pitchFamily="34" charset="0"/>
                <a:cs typeface="Arial" pitchFamily="34" charset="0"/>
              </a:rPr>
              <a:t>one for the village and one for the non-household sector.</a:t>
            </a:r>
          </a:p>
          <a:p>
            <a:pPr marL="342900" indent="-342900">
              <a:buFont typeface="Arial" pitchFamily="34" charset="0"/>
              <a:buChar char="•"/>
            </a:pPr>
            <a:r>
              <a:rPr lang="en-US" sz="2800" dirty="0" smtClean="0">
                <a:latin typeface="Arial" pitchFamily="34" charset="0"/>
                <a:cs typeface="Arial" pitchFamily="34" charset="0"/>
              </a:rPr>
              <a:t>Two </a:t>
            </a:r>
            <a:r>
              <a:rPr lang="en-US" sz="2800" dirty="0">
                <a:latin typeface="Arial" pitchFamily="34" charset="0"/>
                <a:cs typeface="Arial" pitchFamily="34" charset="0"/>
              </a:rPr>
              <a:t>of which will be used in the core module phase and the other four for the supplementary module phase. </a:t>
            </a:r>
            <a:endParaRPr lang="en-US" sz="2800" dirty="0" smtClean="0">
              <a:latin typeface="Arial" pitchFamily="34" charset="0"/>
              <a:cs typeface="Arial" pitchFamily="34" charset="0"/>
            </a:endParaRPr>
          </a:p>
          <a:p>
            <a:pPr marL="342900" indent="-342900">
              <a:buFont typeface="Arial" pitchFamily="34" charset="0"/>
              <a:buChar char="•"/>
            </a:pPr>
            <a:r>
              <a:rPr lang="en-US" sz="2800" dirty="0" smtClean="0">
                <a:latin typeface="Arial" pitchFamily="34" charset="0"/>
                <a:cs typeface="Arial" pitchFamily="34" charset="0"/>
              </a:rPr>
              <a:t>A </a:t>
            </a:r>
            <a:r>
              <a:rPr lang="en-US" sz="2800" dirty="0">
                <a:latin typeface="Arial" pitchFamily="34" charset="0"/>
                <a:cs typeface="Arial" pitchFamily="34" charset="0"/>
              </a:rPr>
              <a:t>listing form to determine the household whether engaged in agriculture activity undertaken in an agriculture holding with size of at least 0.03 hectare is also included in the household sector.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609600"/>
            <a:ext cx="4525598"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solidFill>
                  <a:schemeClr val="accent6">
                    <a:lumMod val="50000"/>
                  </a:schemeClr>
                </a:solidFill>
                <a:effectLst>
                  <a:outerShdw blurRad="50800" dist="39000" dir="5460000" algn="tl">
                    <a:srgbClr val="000000">
                      <a:alpha val="38000"/>
                    </a:srgbClr>
                  </a:outerShdw>
                </a:effectLst>
                <a:latin typeface="Lucida Handwriting" pitchFamily="66" charset="0"/>
              </a:rPr>
              <a:t>Scope of the Census</a:t>
            </a:r>
            <a:endParaRPr lang="en-US" sz="3200" b="1" dirty="0">
              <a:ln w="11430"/>
              <a:solidFill>
                <a:schemeClr val="accent6">
                  <a:lumMod val="50000"/>
                </a:schemeClr>
              </a:solidFill>
              <a:effectLst>
                <a:outerShdw blurRad="50800" dist="39000" dir="5460000" algn="tl">
                  <a:srgbClr val="000000">
                    <a:alpha val="38000"/>
                  </a:srgbClr>
                </a:outerShdw>
              </a:effectLst>
              <a:latin typeface="Lucida Handwriting" pitchFamily="66" charset="0"/>
            </a:endParaRPr>
          </a:p>
        </p:txBody>
      </p:sp>
      <p:sp>
        <p:nvSpPr>
          <p:cNvPr id="4" name="Rectangle 3"/>
          <p:cNvSpPr/>
          <p:nvPr/>
        </p:nvSpPr>
        <p:spPr>
          <a:xfrm>
            <a:off x="304800" y="1905000"/>
            <a:ext cx="8534400" cy="523220"/>
          </a:xfrm>
          <a:prstGeom prst="rect">
            <a:avLst/>
          </a:prstGeom>
        </p:spPr>
        <p:txBody>
          <a:bodyPr wrap="square">
            <a:spAutoFit/>
          </a:bodyPr>
          <a:lstStyle/>
          <a:p>
            <a:pPr algn="ctr"/>
            <a:r>
              <a:rPr lang="en-US" sz="2800" dirty="0" smtClean="0">
                <a:latin typeface="Arial" pitchFamily="34" charset="0"/>
                <a:cs typeface="Arial" pitchFamily="34" charset="0"/>
              </a:rPr>
              <a:t>Let us refer to the Enumerators’ Manual </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val="15420379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106</TotalTime>
  <Words>560</Words>
  <Application>Microsoft Office PowerPoint</Application>
  <PresentationFormat>On-screen Show (4:3)</PresentationFormat>
  <Paragraphs>55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Josie B. Perez</dc:creator>
  <cp:lastModifiedBy>Gaye_ADP</cp:lastModifiedBy>
  <cp:revision>15</cp:revision>
  <dcterms:created xsi:type="dcterms:W3CDTF">2012-12-04T15:12:56Z</dcterms:created>
  <dcterms:modified xsi:type="dcterms:W3CDTF">2013-08-27T08:28:37Z</dcterms:modified>
</cp:coreProperties>
</file>