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4106-73AC-4953-8D98-67ADA3E122E0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0B1A-66C2-4F78-9719-9BAF3D4322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4106-73AC-4953-8D98-67ADA3E122E0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0B1A-66C2-4F78-9719-9BAF3D4322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4106-73AC-4953-8D98-67ADA3E122E0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0B1A-66C2-4F78-9719-9BAF3D4322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4106-73AC-4953-8D98-67ADA3E122E0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0B1A-66C2-4F78-9719-9BAF3D4322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4106-73AC-4953-8D98-67ADA3E122E0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0B1A-66C2-4F78-9719-9BAF3D4322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4106-73AC-4953-8D98-67ADA3E122E0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0B1A-66C2-4F78-9719-9BAF3D4322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4106-73AC-4953-8D98-67ADA3E122E0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0B1A-66C2-4F78-9719-9BAF3D4322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4106-73AC-4953-8D98-67ADA3E122E0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0B1A-66C2-4F78-9719-9BAF3D4322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4106-73AC-4953-8D98-67ADA3E122E0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0B1A-66C2-4F78-9719-9BAF3D4322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4106-73AC-4953-8D98-67ADA3E122E0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0B1A-66C2-4F78-9719-9BAF3D4322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4106-73AC-4953-8D98-67ADA3E122E0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0B1A-66C2-4F78-9719-9BAF3D4322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44106-73AC-4953-8D98-67ADA3E122E0}" type="datetimeFigureOut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50B1A-66C2-4F78-9719-9BAF3D4322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JBP's FILES\clip arts\tree_border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6235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 rot="10800000" flipV="1">
            <a:off x="3352800" y="2400183"/>
            <a:ext cx="40386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CHAPTER 2</a:t>
            </a:r>
            <a:endParaRPr kumimoji="0" lang="en-US" sz="4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How to Interview</a:t>
            </a:r>
            <a:endParaRPr kumimoji="0" lang="en-US" altLang="zh-CN" sz="4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JBP's FILES\clip arts\tree_border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6235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733800" y="304800"/>
            <a:ext cx="4876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Other Tasks to Do After Completing/Accomplishing the Questionnaires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447800" y="2057400"/>
            <a:ext cx="70866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68313" marR="0" lvl="0" indent="-4683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Review the completed/accomplished questionnaires for the day. Check if all data items in each section have been answered and filled up properly.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Check if all codes are entered correctly specifically on the crops planted and the geographic location of the holdings.</a:t>
            </a: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Check whether the screening question for specific data item is answered correctly and the skipping instruction is followed.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JBP's FILES\clip arts\tree_border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6235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733800" y="304800"/>
            <a:ext cx="4876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Other Tasks to Do After Completing/Accomplishing the Questionnaires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600200" y="2209800"/>
            <a:ext cx="70104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Submit the completed/accomplished questionnaires every week to your team supervisor for him or her to check any error/mistake committed so that this will be corrected at once and you can proceed to use the correct method.</a:t>
            </a:r>
          </a:p>
          <a:p>
            <a:pPr marL="469900" marR="0" lvl="0" indent="-469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Submit all remaining completed/accomplished questionnaires at the end of the enumeration period.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JBP's FILES\clip arts\tree_border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6235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4191000" y="417493"/>
            <a:ext cx="411683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How to Handle </a:t>
            </a:r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Enumeration 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Problems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71600" y="2286000"/>
            <a:ext cx="7467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8313" indent="-468313">
              <a:buBlip>
                <a:blip r:embed="rId3"/>
              </a:buBlip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No possible respondent or no responsible person to interview in the household to be enumerated or the entire members of the household to be enumerated is away.</a:t>
            </a:r>
          </a:p>
        </p:txBody>
      </p:sp>
      <p:sp>
        <p:nvSpPr>
          <p:cNvPr id="7" name="Rectangle 6"/>
          <p:cNvSpPr/>
          <p:nvPr/>
        </p:nvSpPr>
        <p:spPr>
          <a:xfrm>
            <a:off x="1371600" y="3893403"/>
            <a:ext cx="7391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8313" indent="-468313">
              <a:buBlip>
                <a:blip r:embed="rId3"/>
              </a:buBlip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2.Household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to be enumerated refuses to answer or provides under-estimated information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1600" y="4876800"/>
            <a:ext cx="7239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5938" indent="-515938">
              <a:buBlip>
                <a:blip r:embed="rId3"/>
              </a:buBlip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Household to be enumerated cannot be located during the supplementary module phase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33600" y="5943600"/>
            <a:ext cx="44999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H" sz="2800" i="1" dirty="0" smtClean="0">
                <a:latin typeface="Times New Roman" pitchFamily="18" charset="0"/>
                <a:cs typeface="Times New Roman" pitchFamily="18" charset="0"/>
              </a:rPr>
              <a:t>For solutions, see EN Manual</a:t>
            </a:r>
            <a:endParaRPr lang="en-US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JBP's FILES\clip arts\tree_border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62350" cy="6858000"/>
          </a:xfrm>
          <a:prstGeom prst="rect">
            <a:avLst/>
          </a:prstGeom>
          <a:noFill/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2.1 Who Should Be Interviewed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2.1 Who Should Be Interviewed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62400" y="685800"/>
            <a:ext cx="49151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Arial" pitchFamily="34" charset="0"/>
                <a:cs typeface="Arial" pitchFamily="34" charset="0"/>
              </a:rPr>
              <a:t>Who Should Be Interviewed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47800" y="2274838"/>
            <a:ext cx="7315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8313" indent="-468313">
              <a:buBlip>
                <a:blip r:embed="rId3"/>
              </a:buBlip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Interview any responsible and knowledgeable member of the household who can provide accurate answers to the questions and can give reliable information about the agricultural holding. 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468313" indent="-468313">
              <a:buBlip>
                <a:blip r:embed="rId3"/>
              </a:buBlip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holder (if different from the head) or the household head or his/her spouse or any adult member will be the most qualified respondent.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JBP's FILES\clip arts\tree_border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6235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962400" y="533400"/>
            <a:ext cx="45407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/>
              <a:t>How to Conduct an Interview</a:t>
            </a:r>
            <a:endParaRPr lang="en-US" sz="2800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 rot="10800000" flipV="1">
            <a:off x="1219200" y="1737240"/>
            <a:ext cx="7772400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endParaRPr kumimoji="0" 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Dress appropriately and neatly to make a good impression. You might not be allowed to interview the respondent if you are messy or untidy.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Times New Roman" pitchFamily="18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Always be friendly and polite in approaching your respondent. Try to smile at all times and be prepared to answer all types of questions and give honest answers.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Times New Roman" pitchFamily="18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Wear always your name or ID card with census logo and NIS-MAFF name so that the respondent will know that the said office is conducting this census.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Times New Roman" pitchFamily="18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Introduce yourself properly and the office you are representing for this census.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Times New Roman" pitchFamily="18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Explain the importance and objectives of the NCAC I.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JBP's FILES\clip arts\tree_border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6235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962400" y="533400"/>
            <a:ext cx="45407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/>
              <a:t>How to Conduct an Interview</a:t>
            </a:r>
            <a:endParaRPr lang="en-US" sz="2800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 rot="10800000" flipV="1">
            <a:off x="1371600" y="1423510"/>
            <a:ext cx="7620000" cy="523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Ask all the questions in the questionnaire even if you think you already know the answer to it because what you think may not be the right answer.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Times New Roman" pitchFamily="18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Do not settle for an unsatisfactory answer especially if the respondent provides confusing or unclear information. PROBE for more information by asking the respondent to clarify his/her answer.  If he/she cannot provide the answer, try to ask for an estimate. Give him/her time to think for the answer.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Times New Roman" pitchFamily="18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Check if all questions have been asked before closing the interview.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Times New Roman" pitchFamily="18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Thank the person for his/her cooperation in providing information to this census.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Times New Roman" pitchFamily="18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In case of doubts, refer back to this Enumerator’s Manual for clarification especially if your team supervisor is not around.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JBP's FILES\clip arts\tree_border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6235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4267200" y="685800"/>
            <a:ext cx="3986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Arial" pitchFamily="34" charset="0"/>
                <a:cs typeface="Arial" pitchFamily="34" charset="0"/>
              </a:rPr>
              <a:t>How to Ask Questions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295400" y="2017216"/>
            <a:ext cx="7620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68313" marR="0" lvl="0" indent="-4683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Ask all the questions as worded in each questionnaire. If the questionnaire is in topical format, translate it into a question in which the meaning will not be changed.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Ask all questions in the order shown in each questionnaire. Strictly follow “skip” or “go to” instructions because you may ask unnecessary or not applicable question(s) to the household.</a:t>
            </a: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Never ask leading question that may cause the respondent to believe that it is the right answer to the question.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JBP's FILES\clip arts\tree_border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6235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4267200" y="685800"/>
            <a:ext cx="3986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Arial" pitchFamily="34" charset="0"/>
                <a:cs typeface="Arial" pitchFamily="34" charset="0"/>
              </a:rPr>
              <a:t>How to Ask Questions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143000" y="2302386"/>
            <a:ext cx="7391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68313" marR="0" lvl="0" indent="-4683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DO NOT INTERRUPT the respondent while he/she is providing the answer or while he/she is asking for an explanation of the question.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68313" marR="0" lvl="0" indent="-468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Finish recording an answer before asking the next question.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JBP's FILES\clip arts\tree_border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6235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4114800" y="609600"/>
            <a:ext cx="4305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Arial" pitchFamily="34" charset="0"/>
                <a:cs typeface="Arial" pitchFamily="34" charset="0"/>
              </a:rPr>
              <a:t>How to Record Answers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295400" y="2105084"/>
            <a:ext cx="7620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68313" marR="0" lvl="0" indent="-4683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Fill up the questionnaire during the actual interview.  DO NOT WRITE the answers on a separate piece of paper with the intention to transcribe the answers to the questionnaire at a later time.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Complete all the information to all questions to maintain data accuracy and consistency.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DO NOT MAKE any unnecessary marks or comments on the form. WRITE remarks or computations on the space provided.</a:t>
            </a: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Boxes and spaces provided in the questionnaire require handwritten responses. Make sure that each character/number is written properly inside the box/space and that answers are written legibly in the space provided.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JBP's FILES\clip arts\tree_border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6235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4114800" y="609600"/>
            <a:ext cx="4305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Arial" pitchFamily="34" charset="0"/>
                <a:cs typeface="Arial" pitchFamily="34" charset="0"/>
              </a:rPr>
              <a:t>How to Record Answers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371600" y="2286000"/>
            <a:ext cx="73914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68313" marR="0" lvl="0" indent="-4683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If the instruction is to enter the code, be sure to enter the code correctly.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Use pencil in filling up the NCAC I questionnaires.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Write neatly and legibly.</a:t>
            </a: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When correcting an entry, be sure to erase carefully the first entry then enter or write the correct entry legibly.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JBP's FILES\clip arts\tree_border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6235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4114800" y="609600"/>
            <a:ext cx="4305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Arial" pitchFamily="34" charset="0"/>
                <a:cs typeface="Arial" pitchFamily="34" charset="0"/>
              </a:rPr>
              <a:t>How to Record Answers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371600" y="1876485"/>
            <a:ext cx="75438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5938" marR="0" lvl="0" indent="-5159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Enter the appropriate code provided in some items in the sections of the questionnaires as in the case of the geographic IDs of the province/municipality, district, commune and village. Use the appropriate coding sheet that will be provided to you.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Write down additional explanation in the space provided for remarks for clarification of some answers.</a:t>
            </a:r>
          </a:p>
          <a:p>
            <a:pPr marL="468313" marR="0" lvl="0" indent="-468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Before going to the next household to be interviewed, check the completeness of the accomplished questionnaire for the previous household interviewed.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892</Words>
  <Application>Microsoft Office PowerPoint</Application>
  <PresentationFormat>On-screen Show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Josie B. Perez</dc:creator>
  <cp:lastModifiedBy>Josie B. Perez</cp:lastModifiedBy>
  <cp:revision>10</cp:revision>
  <dcterms:created xsi:type="dcterms:W3CDTF">2012-12-04T16:15:40Z</dcterms:created>
  <dcterms:modified xsi:type="dcterms:W3CDTF">2012-12-04T17:53:34Z</dcterms:modified>
</cp:coreProperties>
</file>